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4" r:id="rId2"/>
  </p:sldMasterIdLst>
  <p:notesMasterIdLst>
    <p:notesMasterId r:id="rId13"/>
  </p:notesMasterIdLst>
  <p:handoutMasterIdLst>
    <p:handoutMasterId r:id="rId14"/>
  </p:handoutMasterIdLst>
  <p:sldIdLst>
    <p:sldId id="256" r:id="rId3"/>
    <p:sldId id="675" r:id="rId4"/>
    <p:sldId id="682" r:id="rId5"/>
    <p:sldId id="681" r:id="rId6"/>
    <p:sldId id="673" r:id="rId7"/>
    <p:sldId id="674" r:id="rId8"/>
    <p:sldId id="676" r:id="rId9"/>
    <p:sldId id="677" r:id="rId10"/>
    <p:sldId id="678" r:id="rId11"/>
    <p:sldId id="679" r:id="rId12"/>
  </p:sldIdLst>
  <p:sldSz cx="12192000" cy="6858000"/>
  <p:notesSz cx="6858000" cy="9144000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7FD6"/>
    <a:srgbClr val="800080"/>
    <a:srgbClr val="C05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9" autoAdjust="0"/>
    <p:restoredTop sz="94699"/>
  </p:normalViewPr>
  <p:slideViewPr>
    <p:cSldViewPr snapToGrid="0" snapToObjects="1">
      <p:cViewPr varScale="1">
        <p:scale>
          <a:sx n="76" d="100"/>
          <a:sy n="76" d="100"/>
        </p:scale>
        <p:origin x="120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9670D-0F50-C243-9076-4A28C3DDF43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776CD-2F26-B641-90E2-214BB7A9D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04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4A532-3079-6944-BEB3-FB3ED219841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91D66-9E8A-7A4B-BD8C-F74E2AA8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5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WIGOS = WMO</a:t>
            </a:r>
            <a:r>
              <a:rPr lang="en-US" baseline="0" dirty="0" smtClean="0"/>
              <a:t> Integrated</a:t>
            </a:r>
            <a:r>
              <a:rPr lang="en-US" dirty="0" smtClean="0"/>
              <a:t> Global</a:t>
            </a:r>
            <a:r>
              <a:rPr lang="en-US" baseline="0" dirty="0" smtClean="0"/>
              <a:t> Observing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1D66-9E8A-7A4B-BD8C-F74E2AA81E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1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26825"/>
            <a:ext cx="10363200" cy="1470025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3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8259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4C57-0C1E-364A-B539-C7B5F02DB209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" descr="Madison-Prestorm-from SSEC-29Sept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" y="-499"/>
            <a:ext cx="12192003" cy="272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SSEC_logo.pd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89" y="5320796"/>
            <a:ext cx="1296785" cy="914400"/>
          </a:xfrm>
          <a:prstGeom prst="rect">
            <a:avLst/>
          </a:prstGeom>
        </p:spPr>
      </p:pic>
      <p:pic>
        <p:nvPicPr>
          <p:cNvPr id="12" name="Picture 11" descr="UW_logo_4color_pc.pd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" y="4934716"/>
            <a:ext cx="1737360" cy="16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3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C55-39A3-1B44-A049-3BD07265FC51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7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7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09-F86F-1147-820C-340899E258CD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0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D572-6592-AA43-B670-F2B61F739F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3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D572-6592-AA43-B670-F2B61F739F3D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068309"/>
            <a:ext cx="12192000" cy="846683"/>
          </a:xfrm>
          <a:noFill/>
          <a:ln>
            <a:noFill/>
          </a:ln>
        </p:spPr>
        <p:txBody>
          <a:bodyPr anchor="t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950989"/>
            <a:ext cx="103632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DB05-FF38-0C4A-ACF6-CA238855940F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02FB-1E29-5749-8883-977A685ED718}" type="datetime1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57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5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8F8-016F-E348-AD25-0F232C6EE362}" type="datetime1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3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E586-18A6-DD45-9788-E6493095B9A0}" type="datetime1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96D3-B929-1742-B847-EA1903B14BC4}" type="datetime1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181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8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9EBB-03A7-B845-9A21-4BE2592D3C78}" type="datetime1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73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470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26AD-2345-3142-8274-49A4DB947018}" type="datetime1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121"/>
            <a:ext cx="12192000" cy="90777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0600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886F-3329-894B-B209-337F384F49BF}" type="datetime1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4800" y="6490600"/>
            <a:ext cx="6502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3008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7A59-DD16-1D4C-8B03-9CFF3A56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3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121"/>
            <a:ext cx="12192000" cy="90777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0600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886F-3329-894B-B209-337F384F49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4800" y="6490600"/>
            <a:ext cx="6502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3008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7A59-DD16-1D4C-8B03-9CFF3A569A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597" y="2879228"/>
            <a:ext cx="103632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Advanced </a:t>
            </a:r>
            <a:r>
              <a:rPr lang="en-US" b="1" dirty="0">
                <a:solidFill>
                  <a:srgbClr val="0000FF"/>
                </a:solidFill>
              </a:rPr>
              <a:t>IR </a:t>
            </a:r>
            <a:r>
              <a:rPr lang="en-US" b="1" dirty="0" smtClean="0">
                <a:solidFill>
                  <a:srgbClr val="0000FF"/>
                </a:solidFill>
              </a:rPr>
              <a:t>Sounder Nature and Role for </a:t>
            </a:r>
            <a:r>
              <a:rPr lang="en-US" b="1" dirty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Next NOAA Spaceborne Architecture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997" y="4349253"/>
            <a:ext cx="8534400" cy="2426815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 smtClean="0">
                <a:solidFill>
                  <a:srgbClr val="C00000"/>
                </a:solidFill>
              </a:rPr>
              <a:t>Hank Revercomb</a:t>
            </a:r>
            <a:br>
              <a:rPr lang="en-US" sz="3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Bill Smith, </a:t>
            </a:r>
            <a:r>
              <a:rPr lang="en-US" sz="3100" b="1" dirty="0">
                <a:solidFill>
                  <a:srgbClr val="C00000"/>
                </a:solidFill>
              </a:rPr>
              <a:t>Joe Taylor, Dave </a:t>
            </a:r>
            <a:r>
              <a:rPr lang="en-US" sz="3100" b="1" dirty="0" smtClean="0">
                <a:solidFill>
                  <a:srgbClr val="C00000"/>
                </a:solidFill>
              </a:rPr>
              <a:t>Tobin, Bob </a:t>
            </a:r>
            <a:r>
              <a:rPr lang="en-US" sz="3100" b="1" dirty="0">
                <a:solidFill>
                  <a:srgbClr val="C00000"/>
                </a:solidFill>
              </a:rPr>
              <a:t>Knuteson, Fred </a:t>
            </a:r>
            <a:r>
              <a:rPr lang="en-US" sz="3100" b="1" dirty="0" smtClean="0">
                <a:solidFill>
                  <a:srgbClr val="C00000"/>
                </a:solidFill>
              </a:rPr>
              <a:t>Best</a:t>
            </a:r>
            <a:endParaRPr lang="en-US" sz="3100" b="1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ITSC-24, Advanced Sounder WG interim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Virtual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24 March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SEC-building-Img_0339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127" y="3032975"/>
            <a:ext cx="1476592" cy="209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4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</a:rPr>
              <a:t>Revolution from Evolution</a:t>
            </a:r>
            <a:r>
              <a:rPr lang="en-US" sz="3600" b="1" dirty="0" smtClean="0">
                <a:solidFill>
                  <a:srgbClr val="FFFF00"/>
                </a:solidFill>
              </a:rPr>
              <a:t> Conclusion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04" y="1055535"/>
            <a:ext cx="10452601" cy="2743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solidFill>
                  <a:srgbClr val="0000FF"/>
                </a:solidFill>
              </a:rPr>
              <a:t>This approach uses what </a:t>
            </a:r>
            <a:r>
              <a:rPr lang="en-US" sz="4000" dirty="0" smtClean="0">
                <a:solidFill>
                  <a:srgbClr val="0000FF"/>
                </a:solidFill>
              </a:rPr>
              <a:t>the US has </a:t>
            </a:r>
            <a:r>
              <a:rPr lang="en-US" sz="4000" dirty="0">
                <a:solidFill>
                  <a:srgbClr val="0000FF"/>
                </a:solidFill>
              </a:rPr>
              <a:t>already 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invested </a:t>
            </a:r>
            <a:r>
              <a:rPr lang="en-US" sz="4000" dirty="0">
                <a:solidFill>
                  <a:srgbClr val="0000FF"/>
                </a:solidFill>
              </a:rPr>
              <a:t>in and proven to maximize the chances 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for </a:t>
            </a:r>
            <a:r>
              <a:rPr lang="en-US" sz="4000" dirty="0">
                <a:solidFill>
                  <a:srgbClr val="0000FF"/>
                </a:solidFill>
              </a:rPr>
              <a:t>achieving a revolutionary advancement 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the </a:t>
            </a:r>
            <a:r>
              <a:rPr lang="en-US" sz="4000" dirty="0">
                <a:solidFill>
                  <a:srgbClr val="0000FF"/>
                </a:solidFill>
              </a:rPr>
              <a:t>whole world will benefit </a:t>
            </a:r>
            <a:r>
              <a:rPr lang="en-US" sz="4000" dirty="0" smtClean="0">
                <a:solidFill>
                  <a:srgbClr val="0000FF"/>
                </a:solidFill>
              </a:rPr>
              <a:t>from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5433" y="3795388"/>
            <a:ext cx="98997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ITSC-24 ASWG should recommend to NOAA that high priority be given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to implementing the WIGOS 2040 backbone by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(1) Adding advanced IR sounders in 3 new sun-synchronous orbits to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    provide 2-hour global sampling for improved dynamics/3-D winds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(2) Contributing to achieving a 5 Geo-IR sounder ring </a:t>
            </a:r>
            <a:r>
              <a:rPr lang="en-US" sz="2400" b="1" dirty="0">
                <a:solidFill>
                  <a:srgbClr val="C00000"/>
                </a:solidFill>
              </a:rPr>
              <a:t>with synchronized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    contiguous coverage to provide </a:t>
            </a:r>
            <a:r>
              <a:rPr lang="en-US" sz="2400" b="1" dirty="0">
                <a:solidFill>
                  <a:srgbClr val="C00000"/>
                </a:solidFill>
              </a:rPr>
              <a:t>the global sampling needed to observe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    3-D winds, small scale tropical </a:t>
            </a:r>
            <a:r>
              <a:rPr lang="en-US" sz="2400" b="1" dirty="0">
                <a:solidFill>
                  <a:srgbClr val="C00000"/>
                </a:solidFill>
              </a:rPr>
              <a:t>convective storms, and the atmospheric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    river moisture transport  responsible </a:t>
            </a:r>
            <a:r>
              <a:rPr lang="en-US" sz="2400" b="1" dirty="0">
                <a:solidFill>
                  <a:srgbClr val="C00000"/>
                </a:solidFill>
              </a:rPr>
              <a:t>for mid-latitude </a:t>
            </a:r>
            <a:r>
              <a:rPr lang="en-US" sz="2400" b="1" dirty="0" smtClean="0">
                <a:solidFill>
                  <a:srgbClr val="C00000"/>
                </a:solidFill>
              </a:rPr>
              <a:t>precipitation </a:t>
            </a:r>
            <a:r>
              <a:rPr lang="en-US" sz="2400" b="1" dirty="0">
                <a:solidFill>
                  <a:srgbClr val="C00000"/>
                </a:solidFill>
              </a:rPr>
              <a:t>events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Summary: Revolution from Evolution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818" y="1302706"/>
            <a:ext cx="10803330" cy="546761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00FF"/>
                </a:solidFill>
              </a:rPr>
              <a:t>Existing </a:t>
            </a:r>
            <a:r>
              <a:rPr lang="en-US" sz="3500" dirty="0" smtClean="0">
                <a:solidFill>
                  <a:srgbClr val="0000FF"/>
                </a:solidFill>
              </a:rPr>
              <a:t>sounder </a:t>
            </a:r>
            <a:r>
              <a:rPr lang="en-US" sz="3500" dirty="0" smtClean="0">
                <a:solidFill>
                  <a:srgbClr val="0000FF"/>
                </a:solidFill>
              </a:rPr>
              <a:t>results </a:t>
            </a:r>
            <a:r>
              <a:rPr lang="en-US" sz="3500" dirty="0">
                <a:solidFill>
                  <a:srgbClr val="0000FF"/>
                </a:solidFill>
              </a:rPr>
              <a:t>foreshadow </a:t>
            </a:r>
            <a:r>
              <a:rPr lang="en-US" sz="3500" u="sng" dirty="0" smtClean="0">
                <a:solidFill>
                  <a:srgbClr val="0000FF"/>
                </a:solidFill>
              </a:rPr>
              <a:t>large future </a:t>
            </a:r>
            <a:r>
              <a:rPr lang="en-US" sz="3500" u="sng" dirty="0">
                <a:solidFill>
                  <a:srgbClr val="0000FF"/>
                </a:solidFill>
              </a:rPr>
              <a:t>benefits </a:t>
            </a:r>
            <a:r>
              <a:rPr lang="en-US" sz="3500" u="sng" dirty="0" smtClean="0">
                <a:solidFill>
                  <a:srgbClr val="0000FF"/>
                </a:solidFill>
              </a:rPr>
              <a:t>from </a:t>
            </a:r>
            <a:br>
              <a:rPr lang="en-US" sz="3500" u="sng" dirty="0" smtClean="0">
                <a:solidFill>
                  <a:srgbClr val="0000FF"/>
                </a:solidFill>
              </a:rPr>
            </a:br>
            <a:r>
              <a:rPr lang="en-US" sz="3500" u="sng" dirty="0" smtClean="0">
                <a:solidFill>
                  <a:srgbClr val="0000FF"/>
                </a:solidFill>
              </a:rPr>
              <a:t>improved </a:t>
            </a:r>
            <a:r>
              <a:rPr lang="en-US" sz="3500" u="sng" dirty="0">
                <a:solidFill>
                  <a:srgbClr val="0000FF"/>
                </a:solidFill>
              </a:rPr>
              <a:t>temporal sampling (</a:t>
            </a:r>
            <a:r>
              <a:rPr lang="en-US" sz="3500" u="sng" dirty="0" err="1">
                <a:solidFill>
                  <a:srgbClr val="0000FF"/>
                </a:solidFill>
              </a:rPr>
              <a:t>dt</a:t>
            </a:r>
            <a:r>
              <a:rPr lang="en-US" sz="3500" u="sng" dirty="0">
                <a:solidFill>
                  <a:srgbClr val="0000FF"/>
                </a:solidFill>
              </a:rPr>
              <a:t>) and higher spatial resolution</a:t>
            </a:r>
            <a:endParaRPr lang="en-US" sz="3500" dirty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/>
              <a:t>The </a:t>
            </a:r>
            <a:r>
              <a:rPr lang="en-US" sz="3500" u="sng" dirty="0" smtClean="0"/>
              <a:t>temporal sampling</a:t>
            </a:r>
            <a:r>
              <a:rPr lang="en-US" sz="3500" dirty="0" smtClean="0"/>
              <a:t> can be addressed by adding just </a:t>
            </a:r>
            <a:br>
              <a:rPr lang="en-US" sz="3500" dirty="0" smtClean="0"/>
            </a:br>
            <a:r>
              <a:rPr lang="en-US" sz="3500" dirty="0" smtClean="0"/>
              <a:t>3 sun-sync LEO </a:t>
            </a:r>
            <a:r>
              <a:rPr lang="en-US" sz="3500" dirty="0" err="1" smtClean="0"/>
              <a:t>SmallSats</a:t>
            </a:r>
            <a:r>
              <a:rPr lang="en-US" sz="3500" dirty="0" smtClean="0"/>
              <a:t> for 2-hour </a:t>
            </a:r>
            <a:r>
              <a:rPr lang="en-US" sz="3500" dirty="0" err="1" smtClean="0"/>
              <a:t>dt</a:t>
            </a:r>
            <a:r>
              <a:rPr lang="en-US" sz="3500" dirty="0" smtClean="0"/>
              <a:t> global sampling, </a:t>
            </a:r>
            <a:br>
              <a:rPr lang="en-US" sz="3500" dirty="0" smtClean="0"/>
            </a:br>
            <a:r>
              <a:rPr lang="en-US" sz="3500" dirty="0" smtClean="0"/>
              <a:t>with much faster regional coverage </a:t>
            </a:r>
            <a:r>
              <a:rPr lang="en-US" sz="3500" dirty="0" smtClean="0"/>
              <a:t>of the US from </a:t>
            </a:r>
            <a:r>
              <a:rPr lang="en-US" sz="3500" dirty="0" smtClean="0"/>
              <a:t>Geo-XO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/>
              <a:t>Practical approach to </a:t>
            </a:r>
            <a:r>
              <a:rPr lang="en-US" sz="3500" u="sng" dirty="0" smtClean="0"/>
              <a:t>fill current gap in Wind information</a:t>
            </a:r>
            <a:r>
              <a:rPr lang="en-US" sz="3500" dirty="0" smtClean="0"/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/>
              <a:t>The </a:t>
            </a:r>
            <a:r>
              <a:rPr lang="en-US" sz="3500" u="sng" dirty="0" smtClean="0"/>
              <a:t>spatial resolution</a:t>
            </a:r>
            <a:r>
              <a:rPr lang="en-US" sz="3500" dirty="0" smtClean="0"/>
              <a:t> can be addressed by replacing current small detector arrays with larger imaging arrays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00FF"/>
                </a:solidFill>
              </a:rPr>
              <a:t>The </a:t>
            </a:r>
            <a:r>
              <a:rPr lang="en-US" sz="3500" u="sng" dirty="0">
                <a:solidFill>
                  <a:srgbClr val="0000FF"/>
                </a:solidFill>
              </a:rPr>
              <a:t>current CrIS sounder</a:t>
            </a:r>
            <a:r>
              <a:rPr lang="en-US" sz="3500" dirty="0">
                <a:solidFill>
                  <a:srgbClr val="0000FF"/>
                </a:solidFill>
              </a:rPr>
              <a:t> is an enormously capable, relatively small sensor that provides </a:t>
            </a:r>
            <a:r>
              <a:rPr lang="en-US" sz="3500" u="sng" dirty="0">
                <a:solidFill>
                  <a:srgbClr val="0000FF"/>
                </a:solidFill>
              </a:rPr>
              <a:t>a model for what performance &amp; longevity should be expected</a:t>
            </a:r>
            <a:r>
              <a:rPr lang="en-US" sz="3500" dirty="0">
                <a:solidFill>
                  <a:srgbClr val="0000FF"/>
                </a:solidFill>
              </a:rPr>
              <a:t> of future </a:t>
            </a:r>
            <a:r>
              <a:rPr lang="en-US" sz="3500" dirty="0" smtClean="0">
                <a:solidFill>
                  <a:srgbClr val="0000FF"/>
                </a:solidFill>
              </a:rPr>
              <a:t>US IR instruments </a:t>
            </a:r>
            <a:endParaRPr lang="en-US" sz="3500" u="sng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Consistent with </a:t>
            </a:r>
            <a:r>
              <a:rPr lang="en-US" sz="3600" b="1" u="sng" dirty="0" smtClean="0">
                <a:solidFill>
                  <a:srgbClr val="FFFF00"/>
                </a:solidFill>
              </a:rPr>
              <a:t>WIGOS 2040 Backbone</a:t>
            </a:r>
            <a:r>
              <a:rPr lang="en-US" sz="3600" b="1" dirty="0" smtClean="0">
                <a:solidFill>
                  <a:srgbClr val="FFFF00"/>
                </a:solidFill>
              </a:rPr>
              <a:t> definition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32" y="1527731"/>
            <a:ext cx="11577807" cy="529895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4100" b="1" dirty="0" smtClean="0">
                <a:solidFill>
                  <a:srgbClr val="0000FF"/>
                </a:solidFill>
              </a:rPr>
              <a:t>It is expected that by 2040, users will require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300" dirty="0" smtClean="0"/>
              <a:t>(a) …</a:t>
            </a:r>
            <a:r>
              <a:rPr lang="en-US" sz="3300" u="sng" dirty="0" smtClean="0"/>
              <a:t>better spatial and temporal sampling</a:t>
            </a:r>
            <a:r>
              <a:rPr lang="en-US" sz="3300" dirty="0" smtClean="0"/>
              <a:t>/coverage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endParaRPr lang="en-US" sz="21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4100" b="1" dirty="0" smtClean="0">
                <a:solidFill>
                  <a:srgbClr val="0000FF"/>
                </a:solidFill>
              </a:rPr>
              <a:t>Backbone System </a:t>
            </a:r>
            <a:r>
              <a:rPr lang="en-US" sz="4100" dirty="0" smtClean="0">
                <a:solidFill>
                  <a:srgbClr val="0000FF"/>
                </a:solidFill>
              </a:rPr>
              <a:t>(Component 1, highest consensus, Table 2)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3300" b="1" i="1" dirty="0" smtClean="0"/>
              <a:t>Geostationary </a:t>
            </a:r>
            <a:r>
              <a:rPr lang="en-US" sz="3300" b="1" i="1" dirty="0"/>
              <a:t>core constellation </a:t>
            </a:r>
            <a:r>
              <a:rPr lang="en-US" sz="3300" i="1" dirty="0"/>
              <a:t>with a </a:t>
            </a:r>
            <a:r>
              <a:rPr lang="en-US" sz="3300" i="1" u="sng" dirty="0"/>
              <a:t>minimum of </a:t>
            </a:r>
            <a:r>
              <a:rPr lang="en-US" sz="3300" i="1" u="sng" dirty="0" smtClean="0"/>
              <a:t/>
            </a:r>
            <a:br>
              <a:rPr lang="en-US" sz="3300" i="1" u="sng" dirty="0" smtClean="0"/>
            </a:br>
            <a:r>
              <a:rPr lang="en-US" sz="3300" i="1" u="sng" dirty="0" smtClean="0"/>
              <a:t>five </a:t>
            </a:r>
            <a:r>
              <a:rPr lang="en-US" sz="3300" i="1" u="sng" dirty="0"/>
              <a:t>satellites</a:t>
            </a:r>
            <a:r>
              <a:rPr lang="en-US" sz="3300" i="1" dirty="0"/>
              <a:t> providing complete Earth </a:t>
            </a:r>
            <a:r>
              <a:rPr lang="en-US" sz="3300" i="1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3300" b="1" i="1" dirty="0" smtClean="0"/>
              <a:t>Sun-synchronous </a:t>
            </a:r>
            <a:r>
              <a:rPr lang="en-US" sz="3300" b="1" i="1" dirty="0"/>
              <a:t>core constellation</a:t>
            </a:r>
            <a:r>
              <a:rPr lang="en-US" sz="3300" i="1" dirty="0"/>
              <a:t> satellites in </a:t>
            </a:r>
            <a:r>
              <a:rPr lang="en-US" sz="3300" i="1" u="sng" dirty="0"/>
              <a:t>three orbital planes </a:t>
            </a:r>
            <a:r>
              <a:rPr lang="en-US" sz="3300" i="1" dirty="0"/>
              <a:t>(morning, afternoon, early morning)</a:t>
            </a:r>
            <a:r>
              <a:rPr lang="en-US" sz="3300" dirty="0"/>
              <a:t>	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3300" b="1" i="1" dirty="0" smtClean="0"/>
              <a:t>Sun-synchronous </a:t>
            </a:r>
            <a:r>
              <a:rPr lang="en-US" sz="3300" b="1" i="1" dirty="0"/>
              <a:t>satellites at three additional equatorial crossing times </a:t>
            </a:r>
            <a:r>
              <a:rPr lang="en-US" sz="3300" i="1" dirty="0"/>
              <a:t>for improved robustness and </a:t>
            </a:r>
            <a:r>
              <a:rPr lang="en-US" sz="3300" i="1" u="sng" dirty="0"/>
              <a:t>improved time </a:t>
            </a:r>
            <a:r>
              <a:rPr lang="en-US" sz="3300" i="1" u="sng" dirty="0" smtClean="0"/>
              <a:t>sampling</a:t>
            </a:r>
            <a:r>
              <a:rPr lang="en-US" sz="3300" i="1" dirty="0" smtClean="0"/>
              <a:t>…</a:t>
            </a:r>
            <a:r>
              <a:rPr lang="en-US" dirty="0"/>
              <a:t>	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3500" u="sng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781" y="989557"/>
            <a:ext cx="11236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WMO Integrated Global Observing System 2040 definition includes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973" y="6290143"/>
            <a:ext cx="11155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The US should commit to Advanced Sounder coverage at 2 hour </a:t>
            </a:r>
            <a:r>
              <a:rPr lang="en-US" sz="3200" dirty="0" err="1" smtClean="0">
                <a:solidFill>
                  <a:srgbClr val="C00000"/>
                </a:solidFill>
              </a:rPr>
              <a:t>dt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Basis for this “Revolution from Evolution” Approach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697" y="1390389"/>
            <a:ext cx="8172864" cy="5198302"/>
          </a:xfrm>
        </p:spPr>
        <p:txBody>
          <a:bodyPr>
            <a:normAutofit/>
          </a:bodyPr>
          <a:lstStyle/>
          <a:p>
            <a:pPr marL="342891" lvl="1" indent="-34289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4400" b="1" dirty="0" smtClean="0">
                <a:solidFill>
                  <a:srgbClr val="C00000"/>
                </a:solidFill>
              </a:rPr>
              <a:t>New </a:t>
            </a:r>
            <a:r>
              <a:rPr lang="en-US" sz="4400" b="1" dirty="0">
                <a:solidFill>
                  <a:srgbClr val="C00000"/>
                </a:solidFill>
              </a:rPr>
              <a:t>IR Science </a:t>
            </a:r>
            <a:r>
              <a:rPr lang="en-US" sz="4400" b="1" dirty="0" smtClean="0">
                <a:solidFill>
                  <a:srgbClr val="C00000"/>
                </a:solidFill>
              </a:rPr>
              <a:t>Drivers</a:t>
            </a:r>
            <a:endParaRPr lang="en-US" sz="4400" dirty="0">
              <a:solidFill>
                <a:srgbClr val="C00000"/>
              </a:solidFill>
            </a:endParaRPr>
          </a:p>
          <a:p>
            <a:pPr marL="342891" lvl="1" indent="-34289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4400" b="1" dirty="0" smtClean="0"/>
              <a:t>Key </a:t>
            </a:r>
            <a:r>
              <a:rPr lang="en-US" sz="4400" b="1" dirty="0"/>
              <a:t>IR Observing </a:t>
            </a:r>
            <a:r>
              <a:rPr lang="en-US" sz="4400" b="1" dirty="0" smtClean="0"/>
              <a:t>Physics</a:t>
            </a:r>
          </a:p>
          <a:p>
            <a:pPr marL="342891" lvl="1" indent="-34289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4400" b="1" dirty="0" smtClean="0">
                <a:solidFill>
                  <a:srgbClr val="C00000"/>
                </a:solidFill>
              </a:rPr>
              <a:t>Proven Building Blocks</a:t>
            </a:r>
          </a:p>
          <a:p>
            <a:pPr marL="342891" lvl="1" indent="-34289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4400" b="1" dirty="0" smtClean="0"/>
              <a:t>The Big Picture</a:t>
            </a:r>
            <a:endParaRPr lang="en-US" sz="4400" b="1" dirty="0"/>
          </a:p>
          <a:p>
            <a:pPr marL="0" lvl="1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6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New IR Science Drivers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04" y="1390389"/>
            <a:ext cx="10452601" cy="5198302"/>
          </a:xfrm>
        </p:spPr>
        <p:txBody>
          <a:bodyPr>
            <a:normAutofit fontScale="85000" lnSpcReduction="20000"/>
          </a:bodyPr>
          <a:lstStyle/>
          <a:p>
            <a:pPr marL="342891" lvl="1" indent="-34289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500" u="sng" dirty="0" smtClean="0">
                <a:solidFill>
                  <a:srgbClr val="0000FF"/>
                </a:solidFill>
              </a:rPr>
              <a:t>2-hour </a:t>
            </a:r>
            <a:r>
              <a:rPr lang="en-US" sz="3500" u="sng" dirty="0">
                <a:solidFill>
                  <a:srgbClr val="0000FF"/>
                </a:solidFill>
              </a:rPr>
              <a:t>global sampling from LEO</a:t>
            </a:r>
            <a:r>
              <a:rPr lang="en-US" sz="3500" dirty="0">
                <a:solidFill>
                  <a:srgbClr val="0000FF"/>
                </a:solidFill>
              </a:rPr>
              <a:t> enhances </a:t>
            </a:r>
            <a:r>
              <a:rPr lang="en-US" sz="3500" dirty="0" smtClean="0">
                <a:solidFill>
                  <a:srgbClr val="0000FF"/>
                </a:solidFill>
              </a:rPr>
              <a:t>global dynamics</a:t>
            </a:r>
            <a:r>
              <a:rPr lang="en-US" sz="3500" dirty="0" smtClean="0">
                <a:solidFill>
                  <a:srgbClr val="0000FF"/>
                </a:solidFill>
              </a:rPr>
              <a:t>; </a:t>
            </a:r>
            <a:br>
              <a:rPr lang="en-US" sz="3500" dirty="0" smtClean="0">
                <a:solidFill>
                  <a:srgbClr val="0000FF"/>
                </a:solidFill>
              </a:rPr>
            </a:br>
            <a:r>
              <a:rPr lang="en-US" sz="3500" dirty="0" smtClean="0">
                <a:solidFill>
                  <a:srgbClr val="0000FF"/>
                </a:solidFill>
              </a:rPr>
              <a:t>and </a:t>
            </a:r>
            <a:r>
              <a:rPr lang="en-US" sz="3500" u="sng" dirty="0" smtClean="0">
                <a:solidFill>
                  <a:srgbClr val="0000FF"/>
                </a:solidFill>
              </a:rPr>
              <a:t>much </a:t>
            </a:r>
            <a:r>
              <a:rPr lang="en-US" sz="3500" u="sng" dirty="0">
                <a:solidFill>
                  <a:srgbClr val="0000FF"/>
                </a:solidFill>
              </a:rPr>
              <a:t>faster, targeted sampling from </a:t>
            </a:r>
            <a:r>
              <a:rPr lang="en-US" sz="3500" u="sng" dirty="0" smtClean="0">
                <a:solidFill>
                  <a:srgbClr val="0000FF"/>
                </a:solidFill>
              </a:rPr>
              <a:t>GEO</a:t>
            </a:r>
            <a:r>
              <a:rPr lang="en-US" sz="3500" dirty="0" smtClean="0">
                <a:solidFill>
                  <a:srgbClr val="0000FF"/>
                </a:solidFill>
              </a:rPr>
              <a:t> is key for </a:t>
            </a:r>
            <a:br>
              <a:rPr lang="en-US" sz="3500" dirty="0" smtClean="0">
                <a:solidFill>
                  <a:srgbClr val="0000FF"/>
                </a:solidFill>
              </a:rPr>
            </a:br>
            <a:r>
              <a:rPr lang="en-US" sz="3500" dirty="0" smtClean="0">
                <a:solidFill>
                  <a:srgbClr val="0000FF"/>
                </a:solidFill>
              </a:rPr>
              <a:t>severe </a:t>
            </a:r>
            <a:r>
              <a:rPr lang="en-US" sz="3500" dirty="0">
                <a:solidFill>
                  <a:srgbClr val="0000FF"/>
                </a:solidFill>
              </a:rPr>
              <a:t>storms, </a:t>
            </a:r>
            <a:r>
              <a:rPr lang="en-US" sz="3500" dirty="0" smtClean="0">
                <a:solidFill>
                  <a:srgbClr val="0000FF"/>
                </a:solidFill>
              </a:rPr>
              <a:t>tornados, </a:t>
            </a:r>
            <a:r>
              <a:rPr lang="en-US" sz="3500" dirty="0">
                <a:solidFill>
                  <a:srgbClr val="0000FF"/>
                </a:solidFill>
              </a:rPr>
              <a:t>and </a:t>
            </a:r>
            <a:r>
              <a:rPr lang="en-US" sz="3500" dirty="0" smtClean="0">
                <a:solidFill>
                  <a:srgbClr val="0000FF"/>
                </a:solidFill>
              </a:rPr>
              <a:t>TCs</a:t>
            </a:r>
            <a:endParaRPr lang="en-US" sz="3500" dirty="0">
              <a:solidFill>
                <a:srgbClr val="0000FF"/>
              </a:solidFill>
            </a:endParaRPr>
          </a:p>
          <a:p>
            <a:pPr marL="800080" lvl="3" indent="-342891"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/>
              <a:t>Improved </a:t>
            </a:r>
            <a:r>
              <a:rPr lang="en-US" sz="3500" u="sng" dirty="0" smtClean="0"/>
              <a:t>Wind </a:t>
            </a:r>
            <a:r>
              <a:rPr lang="en-US" sz="3500" u="sng" dirty="0"/>
              <a:t>via </a:t>
            </a:r>
            <a:r>
              <a:rPr lang="en-US" sz="3500" u="sng" dirty="0" smtClean="0"/>
              <a:t>sounder assimilation</a:t>
            </a:r>
            <a:r>
              <a:rPr lang="en-US" sz="3500" dirty="0" smtClean="0"/>
              <a:t> proven 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/>
              <a:t>Tony McNally, </a:t>
            </a:r>
            <a:r>
              <a:rPr lang="en-US" sz="3500" dirty="0" smtClean="0"/>
              <a:t>global; Bill Smith, regional)</a:t>
            </a:r>
            <a:endParaRPr lang="en-US" sz="3500" dirty="0"/>
          </a:p>
          <a:p>
            <a:pPr marL="800080" lvl="3" indent="-342891">
              <a:spcBef>
                <a:spcPts val="0"/>
              </a:spcBef>
              <a:spcAft>
                <a:spcPts val="1200"/>
              </a:spcAft>
            </a:pPr>
            <a:r>
              <a:rPr lang="en-US" sz="3500" dirty="0"/>
              <a:t>M</a:t>
            </a:r>
            <a:r>
              <a:rPr lang="en-US" sz="3500" dirty="0" smtClean="0"/>
              <a:t>ore </a:t>
            </a:r>
            <a:r>
              <a:rPr lang="en-US" sz="3500" dirty="0"/>
              <a:t>efficient/effective than </a:t>
            </a:r>
            <a:r>
              <a:rPr lang="en-US" sz="3500" dirty="0" smtClean="0"/>
              <a:t>feature tracking from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multiple </a:t>
            </a:r>
            <a:r>
              <a:rPr lang="en-US" sz="3500" dirty="0" smtClean="0"/>
              <a:t>spacecraft triads</a:t>
            </a:r>
            <a:endParaRPr lang="en-US" sz="3500" dirty="0"/>
          </a:p>
          <a:p>
            <a:pPr marL="342891" lvl="1" indent="-34289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500" dirty="0" smtClean="0">
                <a:solidFill>
                  <a:srgbClr val="0000FF"/>
                </a:solidFill>
              </a:rPr>
              <a:t>2-5 </a:t>
            </a:r>
            <a:r>
              <a:rPr lang="en-US" sz="3500" dirty="0">
                <a:solidFill>
                  <a:srgbClr val="0000FF"/>
                </a:solidFill>
              </a:rPr>
              <a:t>km Spatial imaging from Geo and Leo </a:t>
            </a:r>
            <a:r>
              <a:rPr lang="en-US" sz="3500" dirty="0" smtClean="0">
                <a:solidFill>
                  <a:srgbClr val="0000FF"/>
                </a:solidFill>
              </a:rPr>
              <a:t/>
            </a:r>
            <a:br>
              <a:rPr lang="en-US" sz="3500" dirty="0" smtClean="0">
                <a:solidFill>
                  <a:srgbClr val="0000FF"/>
                </a:solidFill>
              </a:rPr>
            </a:br>
            <a:r>
              <a:rPr lang="en-US" sz="3500" dirty="0" smtClean="0">
                <a:solidFill>
                  <a:srgbClr val="0000FF"/>
                </a:solidFill>
              </a:rPr>
              <a:t>(</a:t>
            </a:r>
            <a:r>
              <a:rPr lang="en-US" sz="3500" dirty="0">
                <a:solidFill>
                  <a:srgbClr val="0000FF"/>
                </a:solidFill>
              </a:rPr>
              <a:t>Tony McNally, Bill </a:t>
            </a:r>
            <a:r>
              <a:rPr lang="en-US" sz="3500" dirty="0" smtClean="0">
                <a:solidFill>
                  <a:srgbClr val="0000FF"/>
                </a:solidFill>
              </a:rPr>
              <a:t>Smith, Andrew Collard, …)</a:t>
            </a:r>
            <a:endParaRPr lang="en-US" sz="3500" dirty="0">
              <a:solidFill>
                <a:srgbClr val="0000FF"/>
              </a:solidFill>
            </a:endParaRPr>
          </a:p>
          <a:p>
            <a:pPr marL="800080" lvl="3" indent="-342891">
              <a:spcBef>
                <a:spcPts val="0"/>
              </a:spcBef>
              <a:spcAft>
                <a:spcPts val="1200"/>
              </a:spcAft>
            </a:pPr>
            <a:r>
              <a:rPr lang="en-US" sz="3500" dirty="0"/>
              <a:t>Sampling to surface in </a:t>
            </a:r>
            <a:r>
              <a:rPr lang="en-US" sz="3500" dirty="0" smtClean="0"/>
              <a:t>partially cloudy conditions</a:t>
            </a:r>
            <a:endParaRPr lang="en-US" sz="35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/>
              <a:t>Compatibility with 2030-2050 global and regional models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8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Key IR Observing Physics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510" y="1240076"/>
            <a:ext cx="10922695" cy="5467611"/>
          </a:xfrm>
        </p:spPr>
        <p:txBody>
          <a:bodyPr>
            <a:normAutofit/>
          </a:bodyPr>
          <a:lstStyle/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>
                <a:solidFill>
                  <a:srgbClr val="0000FF"/>
                </a:solidFill>
              </a:rPr>
              <a:t>Broadband high spectral resolution</a:t>
            </a:r>
            <a:r>
              <a:rPr lang="en-US" sz="3000" dirty="0">
                <a:solidFill>
                  <a:srgbClr val="0000FF"/>
                </a:solidFill>
              </a:rPr>
              <a:t> has high proven value </a:t>
            </a:r>
            <a:r>
              <a:rPr lang="en-US" sz="3000" dirty="0" smtClean="0">
                <a:solidFill>
                  <a:srgbClr val="0000FF"/>
                </a:solidFill>
              </a:rPr>
              <a:t/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(</a:t>
            </a:r>
            <a:r>
              <a:rPr lang="en-US" sz="3000" dirty="0">
                <a:solidFill>
                  <a:srgbClr val="0000FF"/>
                </a:solidFill>
              </a:rPr>
              <a:t>LW, MW, SW all valuable)</a:t>
            </a:r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dirty="0">
                <a:solidFill>
                  <a:srgbClr val="0000FF"/>
                </a:solidFill>
              </a:rPr>
              <a:t>CrIS </a:t>
            </a:r>
            <a:r>
              <a:rPr lang="en-US" sz="3000" u="sng" dirty="0">
                <a:solidFill>
                  <a:srgbClr val="0000FF"/>
                </a:solidFill>
              </a:rPr>
              <a:t>spectral resolution</a:t>
            </a:r>
            <a:r>
              <a:rPr lang="en-US" sz="3000" dirty="0">
                <a:solidFill>
                  <a:srgbClr val="0000FF"/>
                </a:solidFill>
              </a:rPr>
              <a:t> adequate for NWP, </a:t>
            </a:r>
            <a:r>
              <a:rPr lang="en-US" sz="3000" dirty="0" smtClean="0">
                <a:solidFill>
                  <a:srgbClr val="0000FF"/>
                </a:solidFill>
              </a:rPr>
              <a:t/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while </a:t>
            </a:r>
            <a:r>
              <a:rPr lang="en-US" sz="3000" dirty="0">
                <a:solidFill>
                  <a:srgbClr val="0000FF"/>
                </a:solidFill>
              </a:rPr>
              <a:t>saving resources to satisfy new science drivers </a:t>
            </a:r>
            <a:r>
              <a:rPr lang="en-US" sz="3000" dirty="0" smtClean="0">
                <a:solidFill>
                  <a:srgbClr val="0000FF"/>
                </a:solidFill>
              </a:rPr>
              <a:t/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(</a:t>
            </a:r>
            <a:r>
              <a:rPr lang="en-US" sz="3000" dirty="0">
                <a:solidFill>
                  <a:srgbClr val="0000FF"/>
                </a:solidFill>
              </a:rPr>
              <a:t>Europe emphasizing chemistry over enhanced </a:t>
            </a:r>
            <a:r>
              <a:rPr lang="en-US" sz="3000" dirty="0" smtClean="0">
                <a:solidFill>
                  <a:srgbClr val="0000FF"/>
                </a:solidFill>
              </a:rPr>
              <a:t>NWP with IASI-NG)</a:t>
            </a:r>
            <a:endParaRPr lang="en-US" sz="3000" dirty="0">
              <a:solidFill>
                <a:srgbClr val="0000FF"/>
              </a:solidFill>
            </a:endParaRPr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>
                <a:solidFill>
                  <a:srgbClr val="0000FF"/>
                </a:solidFill>
              </a:rPr>
              <a:t>Fourier Transform Spectroscopy (</a:t>
            </a:r>
            <a:r>
              <a:rPr lang="en-US" sz="3000" u="sng" dirty="0">
                <a:solidFill>
                  <a:srgbClr val="0000FF"/>
                </a:solidFill>
              </a:rPr>
              <a:t>FTS</a:t>
            </a:r>
            <a:r>
              <a:rPr lang="en-US" sz="3000" dirty="0">
                <a:solidFill>
                  <a:srgbClr val="0000FF"/>
                </a:solidFill>
              </a:rPr>
              <a:t>) offers the highest, </a:t>
            </a:r>
            <a:r>
              <a:rPr lang="en-US" sz="3000" dirty="0" smtClean="0">
                <a:solidFill>
                  <a:srgbClr val="0000FF"/>
                </a:solidFill>
              </a:rPr>
              <a:t/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proven </a:t>
            </a:r>
            <a:r>
              <a:rPr lang="en-US" sz="3000" dirty="0">
                <a:solidFill>
                  <a:srgbClr val="0000FF"/>
                </a:solidFill>
              </a:rPr>
              <a:t>spectral fidelity </a:t>
            </a:r>
          </a:p>
          <a:p>
            <a:pPr lvl="2"/>
            <a:r>
              <a:rPr lang="en-US" dirty="0"/>
              <a:t>Inherently well–defined Spectral Response Functions</a:t>
            </a:r>
          </a:p>
          <a:p>
            <a:pPr lvl="2"/>
            <a:r>
              <a:rPr lang="en-US" dirty="0"/>
              <a:t>Single detector for broad spectral bands provides calibration advantage and inherent </a:t>
            </a:r>
            <a:r>
              <a:rPr lang="en-US" dirty="0" smtClean="0"/>
              <a:t>intra-band spatial </a:t>
            </a:r>
            <a:r>
              <a:rPr lang="en-US" dirty="0"/>
              <a:t>co-registration</a:t>
            </a:r>
          </a:p>
          <a:p>
            <a:pPr lvl="2"/>
            <a:r>
              <a:rPr lang="en-US" dirty="0"/>
              <a:t>Interchangeable data from multiple instruments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rigorous mathematical homogenization)</a:t>
            </a:r>
          </a:p>
          <a:p>
            <a:pPr marL="342891" lvl="1" indent="-342891">
              <a:lnSpc>
                <a:spcPct val="80000"/>
              </a:lnSpc>
              <a:spcBef>
                <a:spcPts val="600"/>
              </a:spcBef>
              <a:buFont typeface="Arial"/>
              <a:buChar char="•"/>
            </a:pPr>
            <a:r>
              <a:rPr lang="en-US" sz="3000" dirty="0">
                <a:solidFill>
                  <a:srgbClr val="0000FF"/>
                </a:solidFill>
              </a:rPr>
              <a:t>All </a:t>
            </a:r>
            <a:r>
              <a:rPr lang="en-US" sz="3000" u="sng" dirty="0">
                <a:solidFill>
                  <a:srgbClr val="0000FF"/>
                </a:solidFill>
              </a:rPr>
              <a:t>apply equally to </a:t>
            </a:r>
            <a:r>
              <a:rPr lang="en-US" sz="3000" u="sng" dirty="0" smtClean="0">
                <a:solidFill>
                  <a:srgbClr val="0000FF"/>
                </a:solidFill>
              </a:rPr>
              <a:t>LEO and GEO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>
                <a:solidFill>
                  <a:srgbClr val="0000FF"/>
                </a:solidFill>
              </a:rPr>
              <a:t>implementations 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1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</a:rPr>
              <a:t>Proven </a:t>
            </a:r>
            <a:r>
              <a:rPr lang="en-US" sz="3600" b="1" u="sng" dirty="0">
                <a:solidFill>
                  <a:srgbClr val="FFFF00"/>
                </a:solidFill>
              </a:rPr>
              <a:t>Building Blocks</a:t>
            </a:r>
            <a:r>
              <a:rPr lang="en-US" sz="3600" b="1" dirty="0">
                <a:solidFill>
                  <a:srgbClr val="FFFF00"/>
                </a:solidFill>
              </a:rPr>
              <a:t> for the </a:t>
            </a:r>
            <a:r>
              <a:rPr lang="en-US" sz="3600" b="1" dirty="0" smtClean="0">
                <a:solidFill>
                  <a:srgbClr val="FFFF00"/>
                </a:solidFill>
              </a:rPr>
              <a:t>US </a:t>
            </a:r>
            <a:r>
              <a:rPr lang="en-US" sz="3600" b="1" u="sng" dirty="0" smtClean="0">
                <a:solidFill>
                  <a:srgbClr val="FFFF00"/>
                </a:solidFill>
              </a:rPr>
              <a:t>LEO</a:t>
            </a:r>
            <a:r>
              <a:rPr lang="en-US" sz="3600" b="1" dirty="0" smtClean="0">
                <a:solidFill>
                  <a:srgbClr val="FFFF00"/>
                </a:solidFill>
              </a:rPr>
              <a:t> system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from CrIS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696" y="1390389"/>
            <a:ext cx="8410859" cy="5162812"/>
          </a:xfrm>
        </p:spPr>
        <p:txBody>
          <a:bodyPr>
            <a:normAutofit/>
          </a:bodyPr>
          <a:lstStyle/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 smtClean="0">
                <a:solidFill>
                  <a:srgbClr val="0000FF"/>
                </a:solidFill>
              </a:rPr>
              <a:t>CrIS</a:t>
            </a:r>
            <a:r>
              <a:rPr lang="en-US" sz="3000" dirty="0" smtClean="0">
                <a:solidFill>
                  <a:srgbClr val="0000FF"/>
                </a:solidFill>
              </a:rPr>
              <a:t>: well-defined, stable Radiometric Uncertainty &amp; spectral fidelity are exemplary</a:t>
            </a:r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 smtClean="0">
                <a:solidFill>
                  <a:srgbClr val="0000FF"/>
                </a:solidFill>
              </a:rPr>
              <a:t>Relatively </a:t>
            </a:r>
            <a:r>
              <a:rPr lang="en-US" sz="3000" u="sng" dirty="0">
                <a:solidFill>
                  <a:srgbClr val="0000FF"/>
                </a:solidFill>
              </a:rPr>
              <a:t>small </a:t>
            </a:r>
            <a:r>
              <a:rPr lang="en-US" sz="3000" u="sng" dirty="0" smtClean="0">
                <a:solidFill>
                  <a:srgbClr val="0000FF"/>
                </a:solidFill>
              </a:rPr>
              <a:t>size </a:t>
            </a:r>
            <a:r>
              <a:rPr lang="en-US" sz="3000" dirty="0" smtClean="0">
                <a:solidFill>
                  <a:srgbClr val="0000FF"/>
                </a:solidFill>
              </a:rPr>
              <a:t>– CrIS originally designed </a:t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to </a:t>
            </a:r>
            <a:r>
              <a:rPr lang="en-US" sz="3000" dirty="0">
                <a:solidFill>
                  <a:srgbClr val="0000FF"/>
                </a:solidFill>
              </a:rPr>
              <a:t>fit in HIRS </a:t>
            </a:r>
            <a:r>
              <a:rPr lang="en-US" sz="3000" dirty="0" smtClean="0">
                <a:solidFill>
                  <a:srgbClr val="0000FF"/>
                </a:solidFill>
              </a:rPr>
              <a:t>envelope, making </a:t>
            </a:r>
            <a:r>
              <a:rPr lang="en-US" sz="3000" dirty="0">
                <a:solidFill>
                  <a:srgbClr val="0000FF"/>
                </a:solidFill>
              </a:rPr>
              <a:t>it inherently </a:t>
            </a:r>
            <a:r>
              <a:rPr lang="en-US" sz="3000" dirty="0" smtClean="0">
                <a:solidFill>
                  <a:srgbClr val="0000FF"/>
                </a:solidFill>
              </a:rPr>
              <a:t>compatible </a:t>
            </a:r>
            <a:r>
              <a:rPr lang="en-US" sz="3000" dirty="0">
                <a:solidFill>
                  <a:srgbClr val="0000FF"/>
                </a:solidFill>
              </a:rPr>
              <a:t>with a </a:t>
            </a:r>
            <a:r>
              <a:rPr lang="en-US" sz="3000" dirty="0" err="1" smtClean="0">
                <a:solidFill>
                  <a:srgbClr val="0000FF"/>
                </a:solidFill>
              </a:rPr>
              <a:t>SmallSat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>
                <a:solidFill>
                  <a:srgbClr val="0000FF"/>
                </a:solidFill>
              </a:rPr>
              <a:t>(unlike IASI and AIRS) </a:t>
            </a:r>
            <a:endParaRPr lang="en-US" sz="3000" dirty="0" smtClean="0">
              <a:solidFill>
                <a:srgbClr val="0000FF"/>
              </a:solidFill>
            </a:endParaRPr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 smtClean="0">
                <a:solidFill>
                  <a:srgbClr val="0000FF"/>
                </a:solidFill>
              </a:rPr>
              <a:t>Modular </a:t>
            </a:r>
            <a:r>
              <a:rPr lang="en-US" sz="3000" u="sng" dirty="0">
                <a:solidFill>
                  <a:srgbClr val="0000FF"/>
                </a:solidFill>
              </a:rPr>
              <a:t>design</a:t>
            </a:r>
            <a:r>
              <a:rPr lang="en-US" sz="3000" dirty="0">
                <a:solidFill>
                  <a:srgbClr val="0000FF"/>
                </a:solidFill>
              </a:rPr>
              <a:t> of CrIS makes refinements and upgrades relatively low risk</a:t>
            </a:r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>
                <a:solidFill>
                  <a:srgbClr val="0000FF"/>
                </a:solidFill>
              </a:rPr>
              <a:t>Higher spatial resolution</a:t>
            </a:r>
            <a:r>
              <a:rPr lang="en-US" sz="3000" dirty="0">
                <a:solidFill>
                  <a:srgbClr val="0000FF"/>
                </a:solidFill>
              </a:rPr>
              <a:t> anticipated even in original Pre-Planned Product Improvement (P3I) under </a:t>
            </a:r>
            <a:r>
              <a:rPr lang="en-US" sz="3000" dirty="0" smtClean="0">
                <a:solidFill>
                  <a:srgbClr val="0000FF"/>
                </a:solidFill>
              </a:rPr>
              <a:t>NPOESS</a:t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/>
              <a:t>[Imaging </a:t>
            </a:r>
            <a:r>
              <a:rPr lang="en-US" sz="3000" dirty="0"/>
              <a:t>array experience in FTS </a:t>
            </a:r>
            <a:r>
              <a:rPr lang="en-US" sz="3000" dirty="0" smtClean="0"/>
              <a:t>also enhanced by </a:t>
            </a:r>
            <a:r>
              <a:rPr lang="en-US" sz="3000" dirty="0"/>
              <a:t>both GIFTS and </a:t>
            </a:r>
            <a:r>
              <a:rPr lang="en-US" sz="3000" dirty="0" smtClean="0"/>
              <a:t>HES efforts] </a:t>
            </a:r>
            <a:endParaRPr lang="en-US" sz="3000" dirty="0"/>
          </a:p>
          <a:p>
            <a:pPr marL="0" lvl="1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9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</a:rPr>
              <a:t>Proven </a:t>
            </a:r>
            <a:r>
              <a:rPr lang="en-US" sz="3600" b="1" u="sng" dirty="0">
                <a:solidFill>
                  <a:srgbClr val="FFFF00"/>
                </a:solidFill>
              </a:rPr>
              <a:t>Building Blocks</a:t>
            </a:r>
            <a:r>
              <a:rPr lang="en-US" sz="3600" b="1" dirty="0">
                <a:solidFill>
                  <a:srgbClr val="FFFF00"/>
                </a:solidFill>
              </a:rPr>
              <a:t> for the </a:t>
            </a:r>
            <a:r>
              <a:rPr lang="en-US" sz="3600" b="1" dirty="0" smtClean="0">
                <a:solidFill>
                  <a:srgbClr val="FFFF00"/>
                </a:solidFill>
              </a:rPr>
              <a:t>US </a:t>
            </a:r>
            <a:r>
              <a:rPr lang="en-US" sz="3600" b="1" u="sng" dirty="0" smtClean="0">
                <a:solidFill>
                  <a:srgbClr val="FFFF00"/>
                </a:solidFill>
              </a:rPr>
              <a:t>GEO</a:t>
            </a:r>
            <a:r>
              <a:rPr lang="en-US" sz="3600" b="1" dirty="0" smtClean="0">
                <a:solidFill>
                  <a:srgbClr val="FFFF00"/>
                </a:solidFill>
              </a:rPr>
              <a:t> system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from GIFTS/HES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697" y="1390389"/>
            <a:ext cx="8711484" cy="5198302"/>
          </a:xfrm>
        </p:spPr>
        <p:txBody>
          <a:bodyPr>
            <a:normAutofit/>
          </a:bodyPr>
          <a:lstStyle/>
          <a:p>
            <a:pPr marL="457188" lvl="1" indent="0">
              <a:buNone/>
            </a:pPr>
            <a:endParaRPr lang="en-US" dirty="0"/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 smtClean="0">
                <a:solidFill>
                  <a:srgbClr val="0000FF"/>
                </a:solidFill>
              </a:rPr>
              <a:t>FTS </a:t>
            </a:r>
            <a:r>
              <a:rPr lang="en-US" sz="3000" u="sng" dirty="0">
                <a:solidFill>
                  <a:srgbClr val="0000FF"/>
                </a:solidFill>
              </a:rPr>
              <a:t>specifications</a:t>
            </a:r>
            <a:r>
              <a:rPr lang="en-US" sz="3000" dirty="0">
                <a:solidFill>
                  <a:srgbClr val="0000FF"/>
                </a:solidFill>
              </a:rPr>
              <a:t> for GIFTS and HES are still relevant</a:t>
            </a:r>
          </a:p>
          <a:p>
            <a:pPr marL="800080" lvl="3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IRS for MTG in Europe followed very similar specs</a:t>
            </a:r>
          </a:p>
          <a:p>
            <a:pPr marL="800080" lvl="3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GIIRS FY-4A &amp; B are substantially less </a:t>
            </a:r>
            <a:r>
              <a:rPr lang="en-US" sz="3000" dirty="0" smtClean="0"/>
              <a:t>capable,</a:t>
            </a:r>
            <a:br>
              <a:rPr lang="en-US" sz="3000" dirty="0" smtClean="0"/>
            </a:br>
            <a:r>
              <a:rPr lang="en-US" sz="3000" dirty="0" smtClean="0"/>
              <a:t>but plan to move toward similar capability</a:t>
            </a:r>
            <a:endParaRPr lang="en-US" sz="3000" dirty="0"/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>
                <a:solidFill>
                  <a:srgbClr val="0000FF"/>
                </a:solidFill>
              </a:rPr>
              <a:t>GIFTS</a:t>
            </a:r>
            <a:r>
              <a:rPr lang="en-US" sz="3000" dirty="0">
                <a:solidFill>
                  <a:srgbClr val="0000FF"/>
                </a:solidFill>
              </a:rPr>
              <a:t> reached mature Engineering Model </a:t>
            </a:r>
            <a:r>
              <a:rPr lang="en-US" sz="3000" dirty="0" smtClean="0">
                <a:solidFill>
                  <a:srgbClr val="0000FF"/>
                </a:solidFill>
              </a:rPr>
              <a:t>status</a:t>
            </a:r>
          </a:p>
          <a:p>
            <a:pPr marL="800080" lvl="3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M</a:t>
            </a:r>
            <a:r>
              <a:rPr lang="en-US" sz="3000" dirty="0" smtClean="0"/>
              <a:t>oon </a:t>
            </a:r>
            <a:r>
              <a:rPr lang="en-US" sz="3000" dirty="0"/>
              <a:t>viewing proved </a:t>
            </a:r>
            <a:r>
              <a:rPr lang="en-US" sz="3000" u="sng" dirty="0"/>
              <a:t>imaging</a:t>
            </a:r>
            <a:r>
              <a:rPr lang="en-US" sz="3000" dirty="0"/>
              <a:t> capability, and</a:t>
            </a:r>
          </a:p>
          <a:p>
            <a:pPr marL="800080" lvl="3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/>
              <a:t>UW AERI </a:t>
            </a:r>
            <a:r>
              <a:rPr lang="en-US" sz="3000" dirty="0" err="1"/>
              <a:t>uplooking</a:t>
            </a:r>
            <a:r>
              <a:rPr lang="en-US" sz="3000" dirty="0"/>
              <a:t> proved </a:t>
            </a:r>
            <a:r>
              <a:rPr lang="en-US" sz="3000" u="sng" dirty="0" smtClean="0"/>
              <a:t>calibration</a:t>
            </a:r>
            <a:r>
              <a:rPr lang="en-US" sz="3000" dirty="0" smtClean="0"/>
              <a:t> capability</a:t>
            </a:r>
            <a:endParaRPr lang="en-US" sz="3000" dirty="0"/>
          </a:p>
          <a:p>
            <a:pPr marL="342891" lvl="1" indent="-34289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000" u="sng" dirty="0" smtClean="0">
                <a:solidFill>
                  <a:srgbClr val="0000FF"/>
                </a:solidFill>
              </a:rPr>
              <a:t>NOAA HES</a:t>
            </a:r>
            <a:r>
              <a:rPr lang="en-US" sz="3000" dirty="0" smtClean="0">
                <a:solidFill>
                  <a:srgbClr val="0000FF"/>
                </a:solidFill>
              </a:rPr>
              <a:t> effort added </a:t>
            </a:r>
            <a:r>
              <a:rPr lang="en-US" sz="3000" dirty="0">
                <a:solidFill>
                  <a:srgbClr val="0000FF"/>
                </a:solidFill>
              </a:rPr>
              <a:t>significant </a:t>
            </a:r>
            <a:r>
              <a:rPr lang="en-US" sz="3000" dirty="0" smtClean="0">
                <a:solidFill>
                  <a:srgbClr val="0000FF"/>
                </a:solidFill>
              </a:rPr>
              <a:t>overall design and </a:t>
            </a:r>
            <a:br>
              <a:rPr lang="en-US" sz="3000" dirty="0" smtClean="0">
                <a:solidFill>
                  <a:srgbClr val="0000FF"/>
                </a:solidFill>
              </a:rPr>
            </a:br>
            <a:r>
              <a:rPr lang="en-US" sz="3000" dirty="0" smtClean="0">
                <a:solidFill>
                  <a:srgbClr val="0000FF"/>
                </a:solidFill>
              </a:rPr>
              <a:t>imaging FTS </a:t>
            </a:r>
            <a:r>
              <a:rPr lang="en-US" sz="3000" dirty="0">
                <a:solidFill>
                  <a:srgbClr val="0000FF"/>
                </a:solidFill>
              </a:rPr>
              <a:t>maturity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</a:rPr>
              <a:t>The Big Picture</a:t>
            </a:r>
            <a:r>
              <a:rPr lang="en-US" sz="3600" b="1" dirty="0" smtClean="0">
                <a:solidFill>
                  <a:srgbClr val="FFFF00"/>
                </a:solidFill>
              </a:rPr>
              <a:t> from this Approach is Very Exciting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014" y="1214677"/>
            <a:ext cx="10417286" cy="4474923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0000FF"/>
                </a:solidFill>
              </a:rPr>
              <a:t>Backbone </a:t>
            </a:r>
            <a:r>
              <a:rPr lang="en-US" sz="3200" u="sng" dirty="0" smtClean="0">
                <a:solidFill>
                  <a:srgbClr val="0000FF"/>
                </a:solidFill>
              </a:rPr>
              <a:t>Leo at 1330</a:t>
            </a:r>
            <a:r>
              <a:rPr lang="en-US" sz="3200" dirty="0" smtClean="0">
                <a:solidFill>
                  <a:srgbClr val="0000FF"/>
                </a:solidFill>
              </a:rPr>
              <a:t>:  </a:t>
            </a:r>
            <a:r>
              <a:rPr lang="en-US" sz="3200" dirty="0">
                <a:solidFill>
                  <a:srgbClr val="0000FF"/>
                </a:solidFill>
              </a:rPr>
              <a:t>CrIS updated and </a:t>
            </a:r>
            <a:r>
              <a:rPr lang="en-US" sz="3200" dirty="0" smtClean="0">
                <a:solidFill>
                  <a:srgbClr val="0000FF"/>
                </a:solidFill>
              </a:rPr>
              <a:t>optimized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to yield 4-hour </a:t>
            </a:r>
            <a:r>
              <a:rPr lang="en-US" sz="3200" dirty="0" err="1" smtClean="0">
                <a:solidFill>
                  <a:srgbClr val="0000FF"/>
                </a:solidFill>
              </a:rPr>
              <a:t>dt</a:t>
            </a:r>
            <a:r>
              <a:rPr lang="en-US" sz="3200" dirty="0" smtClean="0">
                <a:solidFill>
                  <a:srgbClr val="0000FF"/>
                </a:solidFill>
              </a:rPr>
              <a:t> with IASI–NG at 0930 and HIRAS</a:t>
            </a:r>
            <a:r>
              <a:rPr lang="en-US" sz="3200" dirty="0" smtClean="0"/>
              <a:t>*</a:t>
            </a:r>
            <a:r>
              <a:rPr lang="en-US" sz="3200" dirty="0" smtClean="0">
                <a:solidFill>
                  <a:srgbClr val="0000FF"/>
                </a:solidFill>
              </a:rPr>
              <a:t> at 0530</a:t>
            </a:r>
            <a:r>
              <a:rPr lang="en-US" sz="3200" u="sng" dirty="0">
                <a:solidFill>
                  <a:srgbClr val="0000FF"/>
                </a:solidFill>
              </a:rPr>
              <a:t/>
            </a:r>
            <a:br>
              <a:rPr lang="en-US" sz="3200" u="sng" dirty="0">
                <a:solidFill>
                  <a:srgbClr val="0000FF"/>
                </a:solidFill>
              </a:rPr>
            </a:br>
            <a:r>
              <a:rPr lang="en-US" dirty="0"/>
              <a:t>Assure continuity plus by flying higher spatial resolution CrIS </a:t>
            </a:r>
            <a:endParaRPr lang="en-US" dirty="0" smtClean="0"/>
          </a:p>
          <a:p>
            <a:r>
              <a:rPr lang="en-US" sz="3200" u="sng" dirty="0" smtClean="0">
                <a:solidFill>
                  <a:srgbClr val="0000FF"/>
                </a:solidFill>
              </a:rPr>
              <a:t>Revolution </a:t>
            </a:r>
            <a:r>
              <a:rPr lang="en-US" sz="3200" u="sng" dirty="0">
                <a:solidFill>
                  <a:srgbClr val="0000FF"/>
                </a:solidFill>
              </a:rPr>
              <a:t>1</a:t>
            </a:r>
            <a:r>
              <a:rPr lang="en-US" sz="3200" dirty="0">
                <a:solidFill>
                  <a:srgbClr val="0000FF"/>
                </a:solidFill>
              </a:rPr>
              <a:t>:  Add 3 </a:t>
            </a:r>
            <a:r>
              <a:rPr lang="en-US" sz="3200" dirty="0" err="1">
                <a:solidFill>
                  <a:srgbClr val="0000FF"/>
                </a:solidFill>
              </a:rPr>
              <a:t>Smallsats</a:t>
            </a:r>
            <a:r>
              <a:rPr lang="en-US" sz="3200" dirty="0">
                <a:solidFill>
                  <a:srgbClr val="0000FF"/>
                </a:solidFill>
              </a:rPr>
              <a:t> with as close to updated, optimized CrIS </a:t>
            </a:r>
            <a:r>
              <a:rPr lang="en-US" sz="3200" dirty="0" smtClean="0">
                <a:solidFill>
                  <a:srgbClr val="0000FF"/>
                </a:solidFill>
              </a:rPr>
              <a:t>capability as affordable to give 2-hour </a:t>
            </a:r>
            <a:r>
              <a:rPr lang="en-US" sz="3200" dirty="0" err="1" smtClean="0">
                <a:solidFill>
                  <a:srgbClr val="0000FF"/>
                </a:solidFill>
              </a:rPr>
              <a:t>dt</a:t>
            </a:r>
            <a:r>
              <a:rPr lang="en-US" sz="3200" u="sng" dirty="0">
                <a:solidFill>
                  <a:srgbClr val="0000FF"/>
                </a:solidFill>
              </a:rPr>
              <a:t/>
            </a:r>
            <a:br>
              <a:rPr lang="en-US" sz="3200" u="sng" dirty="0">
                <a:solidFill>
                  <a:srgbClr val="0000FF"/>
                </a:solidFill>
              </a:rPr>
            </a:br>
            <a:r>
              <a:rPr lang="en-US" dirty="0" smtClean="0"/>
              <a:t>Multiple </a:t>
            </a:r>
            <a:r>
              <a:rPr lang="en-US" dirty="0"/>
              <a:t>applications of modular CrIS saves Non-Recurring Engineering, </a:t>
            </a:r>
            <a:r>
              <a:rPr lang="en-US" dirty="0" smtClean="0"/>
              <a:t>NRE</a:t>
            </a:r>
          </a:p>
          <a:p>
            <a:r>
              <a:rPr lang="en-US" sz="3200" u="sng" dirty="0">
                <a:solidFill>
                  <a:srgbClr val="0000FF"/>
                </a:solidFill>
              </a:rPr>
              <a:t>Revolution </a:t>
            </a:r>
            <a:r>
              <a:rPr lang="en-US" sz="3200" u="sng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: Add at least 1 GEO Sounder ASAP to save lives from Severe </a:t>
            </a:r>
            <a:r>
              <a:rPr lang="en-US" sz="3200" dirty="0">
                <a:solidFill>
                  <a:srgbClr val="0000FF"/>
                </a:solidFill>
              </a:rPr>
              <a:t>Weather: Tornadoes, straight-line winds, flooding, </a:t>
            </a:r>
            <a:r>
              <a:rPr lang="en-US" sz="3200" dirty="0" smtClean="0">
                <a:solidFill>
                  <a:srgbClr val="0000FF"/>
                </a:solidFill>
              </a:rPr>
              <a:t>hurricanes (contribution to WIGOS ring of 5)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1175004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3C45D1-0E72-4492-B8B9-01951931825D}" type="slidenum">
              <a:rPr lang="en-US" altLang="en-US" sz="140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3568" y="6260631"/>
            <a:ext cx="11173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For Climate, we should also add a single CLARREO-type benchmark to inter-calibrate all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" y="5664200"/>
            <a:ext cx="969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*Augment backbone at 0530 with </a:t>
            </a:r>
            <a:r>
              <a:rPr lang="en-US" sz="2400" dirty="0" err="1" smtClean="0"/>
              <a:t>SmallSat</a:t>
            </a:r>
            <a:r>
              <a:rPr lang="en-US" sz="2400" dirty="0" smtClean="0"/>
              <a:t>, if HIRAS is not deemed adequate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-SSEC_Cr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UW-SSEC_Cr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UW-SSEC_CrIS.potx</Template>
  <TotalTime>114515</TotalTime>
  <Words>920</Words>
  <Application>Microsoft Office PowerPoint</Application>
  <PresentationFormat>Widescreen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UW-SSEC_CrIS</vt:lpstr>
      <vt:lpstr>1_UW-SSEC_CrIS</vt:lpstr>
      <vt:lpstr>Advanced IR Sounder Nature and Role for the  Next NOAA Spaceborne Architecture</vt:lpstr>
      <vt:lpstr>Summary: Revolution from Evolution</vt:lpstr>
      <vt:lpstr>Consistent with WIGOS 2040 Backbone definition </vt:lpstr>
      <vt:lpstr>Basis for this “Revolution from Evolution” Approach</vt:lpstr>
      <vt:lpstr>New IR Science Drivers</vt:lpstr>
      <vt:lpstr>Key IR Observing Physics</vt:lpstr>
      <vt:lpstr>Proven Building Blocks for the US LEO system from CrIS </vt:lpstr>
      <vt:lpstr>Proven Building Blocks for the US GEO system from GIFTS/HES </vt:lpstr>
      <vt:lpstr>The Big Picture from this Approach is Very Exciting </vt:lpstr>
      <vt:lpstr>Revolution from Evolution Conclusion</vt:lpstr>
    </vt:vector>
  </TitlesOfParts>
  <Company>SSEC, University of Wisconsin,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 Responsivity Study</dc:title>
  <dc:creator>Joe Taylor</dc:creator>
  <cp:lastModifiedBy>HENRY REVERCOMB</cp:lastModifiedBy>
  <cp:revision>678</cp:revision>
  <cp:lastPrinted>2017-12-20T14:29:47Z</cp:lastPrinted>
  <dcterms:created xsi:type="dcterms:W3CDTF">2012-06-18T01:08:33Z</dcterms:created>
  <dcterms:modified xsi:type="dcterms:W3CDTF">2022-03-22T18:25:38Z</dcterms:modified>
</cp:coreProperties>
</file>