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7" r:id="rId2"/>
    <p:sldId id="303" r:id="rId3"/>
    <p:sldId id="307" r:id="rId4"/>
    <p:sldId id="301" r:id="rId5"/>
    <p:sldId id="289" r:id="rId6"/>
    <p:sldId id="300" r:id="rId7"/>
    <p:sldId id="305" r:id="rId8"/>
    <p:sldId id="292" r:id="rId9"/>
    <p:sldId id="302" r:id="rId10"/>
    <p:sldId id="288" r:id="rId11"/>
    <p:sldId id="30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03"/>
    <p:restoredTop sz="94676"/>
  </p:normalViewPr>
  <p:slideViewPr>
    <p:cSldViewPr snapToGrid="0" snapToObjects="1">
      <p:cViewPr varScale="1">
        <p:scale>
          <a:sx n="128" d="100"/>
          <a:sy n="128" d="100"/>
        </p:scale>
        <p:origin x="768"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F48E6-68BC-E841-BD55-863CD11109B8}" type="datetimeFigureOut">
              <a:rPr lang="fr-FR" smtClean="0"/>
              <a:t>23/03/2022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7C924-8FB4-B249-998D-2455C1DDEF44}" type="slidenum">
              <a:rPr lang="fr-FR" smtClean="0"/>
              <a:t>‹#›</a:t>
            </a:fld>
            <a:endParaRPr lang="fr-FR"/>
          </a:p>
        </p:txBody>
      </p:sp>
    </p:spTree>
    <p:extLst>
      <p:ext uri="{BB962C8B-B14F-4D97-AF65-F5344CB8AC3E}">
        <p14:creationId xmlns:p14="http://schemas.microsoft.com/office/powerpoint/2010/main" val="44767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4A78E41-C696-E348-8B45-C3467F933F1E}" type="datetime1">
              <a:rPr lang="en-US" smtClean="0"/>
              <a:t>3/23/22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62335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D0CF9F-66EA-D442-BA95-86DCBE455149}" type="datetime1">
              <a:rPr lang="en-US" smtClean="0"/>
              <a:t>3/23/22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27529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ED21F6E-C782-4C4C-AE8F-3BCAE306B024}" type="datetime1">
              <a:rPr lang="en-US" smtClean="0"/>
              <a:t>3/23/22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122295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B85EC42-6F3A-0A40-8711-A49623368DD6}" type="datetime1">
              <a:rPr lang="en-US" smtClean="0"/>
              <a:t>3/23/22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137420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053FE79-C848-EC43-9FDE-F4D39E5EBFFE}" type="datetime1">
              <a:rPr lang="en-US" smtClean="0"/>
              <a:t>3/23/22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8859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B1B92FE-047E-EB42-8FAC-0C4FE7BE533A}" type="datetime1">
              <a:rPr lang="en-US" smtClean="0"/>
              <a:t>3/23/22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78011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49510E-6B5C-9547-A575-0AC3CE0790DD}" type="datetime1">
              <a:rPr lang="en-US" smtClean="0"/>
              <a:t>3/23/22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100149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66B339F-045B-4540-9635-93817C2F4417}" type="datetime1">
              <a:rPr lang="en-US" smtClean="0"/>
              <a:t>3/23/22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1151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DEF5B7-EEC2-3C48-83DE-61B5B09F9E42}" type="datetime1">
              <a:rPr lang="en-US" smtClean="0"/>
              <a:t>3/23/22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205691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2DC4DE8-5369-A54B-9C1E-022E98851456}" type="datetime1">
              <a:rPr lang="en-US" smtClean="0"/>
              <a:t>3/23/22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29717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9E2F3A-7469-FD46-BD7F-A95B8B07547B}" type="datetime1">
              <a:rPr lang="en-US" smtClean="0"/>
              <a:t>3/23/22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6E14A-13BE-8049-98CF-53AB116DFCE3}" type="slidenum">
              <a:rPr lang="fr-FR" smtClean="0"/>
              <a:t>‹#›</a:t>
            </a:fld>
            <a:endParaRPr lang="fr-FR"/>
          </a:p>
        </p:txBody>
      </p:sp>
    </p:spTree>
    <p:extLst>
      <p:ext uri="{BB962C8B-B14F-4D97-AF65-F5344CB8AC3E}">
        <p14:creationId xmlns:p14="http://schemas.microsoft.com/office/powerpoint/2010/main" val="172508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DAC82-413C-CF4A-AE9F-7680E294F8CC}" type="datetime1">
              <a:rPr lang="en-US" smtClean="0"/>
              <a:t>3/23/22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6E14A-13BE-8049-98CF-53AB116DFCE3}" type="slidenum">
              <a:rPr lang="fr-FR" smtClean="0"/>
              <a:t>‹#›</a:t>
            </a:fld>
            <a:endParaRPr lang="fr-FR"/>
          </a:p>
        </p:txBody>
      </p:sp>
    </p:spTree>
    <p:extLst>
      <p:ext uri="{BB962C8B-B14F-4D97-AF65-F5344CB8AC3E}">
        <p14:creationId xmlns:p14="http://schemas.microsoft.com/office/powerpoint/2010/main" val="47688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twg_aswg@g-groups.wisc.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6760" y="925195"/>
            <a:ext cx="10515600" cy="5624195"/>
          </a:xfrm>
        </p:spPr>
        <p:txBody>
          <a:bodyPr>
            <a:normAutofit/>
          </a:bodyPr>
          <a:lstStyle/>
          <a:p>
            <a:pPr algn="ctr"/>
            <a:r>
              <a:rPr lang="fr-FR" sz="5000" b="1" dirty="0">
                <a:solidFill>
                  <a:schemeClr val="accent1"/>
                </a:solidFill>
                <a:effectLst>
                  <a:glow>
                    <a:schemeClr val="accent1">
                      <a:alpha val="40000"/>
                    </a:schemeClr>
                  </a:glow>
                  <a:outerShdw blurRad="50800" dist="50800" dir="5400000" sx="1000" sy="1000" algn="ctr" rotWithShape="0">
                    <a:srgbClr val="000000">
                      <a:alpha val="43137"/>
                    </a:srgbClr>
                  </a:outerShdw>
                </a:effectLst>
              </a:rPr>
              <a:t>Advanced </a:t>
            </a:r>
            <a:r>
              <a:rPr lang="fr-FR" sz="5000" b="1" dirty="0" err="1">
                <a:solidFill>
                  <a:schemeClr val="accent1"/>
                </a:solidFill>
                <a:effectLst>
                  <a:glow>
                    <a:schemeClr val="accent1">
                      <a:alpha val="40000"/>
                    </a:schemeClr>
                  </a:glow>
                  <a:outerShdw blurRad="50800" dist="50800" dir="5400000" sx="1000" sy="1000" algn="ctr" rotWithShape="0">
                    <a:srgbClr val="000000">
                      <a:alpha val="43137"/>
                    </a:srgbClr>
                  </a:outerShdw>
                </a:effectLst>
              </a:rPr>
              <a:t>Sounders</a:t>
            </a:r>
            <a:r>
              <a:rPr lang="fr-FR" sz="5000" b="1" dirty="0">
                <a:solidFill>
                  <a:schemeClr val="accent1"/>
                </a:solidFill>
                <a:effectLst>
                  <a:glow>
                    <a:schemeClr val="accent1">
                      <a:alpha val="40000"/>
                    </a:schemeClr>
                  </a:glow>
                  <a:outerShdw blurRad="50800" dist="50800" dir="5400000" sx="1000" sy="1000" algn="ctr" rotWithShape="0">
                    <a:srgbClr val="000000">
                      <a:alpha val="43137"/>
                    </a:srgbClr>
                  </a:outerShdw>
                </a:effectLst>
              </a:rPr>
              <a:t> </a:t>
            </a:r>
            <a:r>
              <a:rPr lang="fr-FR" sz="5000" b="1" dirty="0" err="1">
                <a:solidFill>
                  <a:schemeClr val="accent1"/>
                </a:solidFill>
                <a:effectLst>
                  <a:glow>
                    <a:schemeClr val="accent1">
                      <a:alpha val="40000"/>
                    </a:schemeClr>
                  </a:glow>
                  <a:outerShdw blurRad="50800" dist="50800" dir="5400000" sx="1000" sy="1000" algn="ctr" rotWithShape="0">
                    <a:srgbClr val="000000">
                      <a:alpha val="43137"/>
                    </a:srgbClr>
                  </a:outerShdw>
                </a:effectLst>
              </a:rPr>
              <a:t>Working</a:t>
            </a:r>
            <a:r>
              <a:rPr lang="fr-FR" sz="5000" b="1" dirty="0">
                <a:solidFill>
                  <a:schemeClr val="accent1"/>
                </a:solidFill>
                <a:effectLst>
                  <a:glow>
                    <a:schemeClr val="accent1">
                      <a:alpha val="40000"/>
                    </a:schemeClr>
                  </a:glow>
                  <a:outerShdw blurRad="50800" dist="50800" dir="5400000" sx="1000" sy="1000" algn="ctr" rotWithShape="0">
                    <a:srgbClr val="000000">
                      <a:alpha val="43137"/>
                    </a:srgbClr>
                  </a:outerShdw>
                </a:effectLst>
              </a:rPr>
              <a:t> Group</a:t>
            </a:r>
            <a:br>
              <a:rPr lang="fr-FR" sz="5000" b="1" dirty="0">
                <a:solidFill>
                  <a:schemeClr val="accent1"/>
                </a:solidFill>
                <a:effectLst>
                  <a:glow>
                    <a:schemeClr val="accent1">
                      <a:alpha val="40000"/>
                    </a:schemeClr>
                  </a:glow>
                  <a:outerShdw blurRad="50800" dist="50800" dir="5400000" sx="1000" sy="1000" algn="ctr" rotWithShape="0">
                    <a:srgbClr val="000000">
                      <a:alpha val="43137"/>
                    </a:srgbClr>
                  </a:outerShdw>
                </a:effectLst>
              </a:rPr>
            </a:br>
            <a:r>
              <a:rPr lang="fr-FR" sz="2500" b="1" i="1" dirty="0" err="1">
                <a:solidFill>
                  <a:schemeClr val="accent1"/>
                </a:solidFill>
                <a:effectLst>
                  <a:glow>
                    <a:schemeClr val="accent1">
                      <a:alpha val="40000"/>
                    </a:schemeClr>
                  </a:glow>
                  <a:outerShdw blurRad="50800" dist="50800" dir="5400000" sx="1000" sy="1000" algn="ctr" rotWithShape="0">
                    <a:srgbClr val="000000">
                      <a:alpha val="43137"/>
                    </a:srgbClr>
                  </a:outerShdw>
                </a:effectLst>
              </a:rPr>
              <a:t>co</a:t>
            </a:r>
            <a:r>
              <a:rPr lang="fr-FR" sz="2500" b="1" i="1" dirty="0">
                <a:solidFill>
                  <a:schemeClr val="accent1"/>
                </a:solidFill>
                <a:effectLst>
                  <a:glow>
                    <a:schemeClr val="accent1">
                      <a:alpha val="40000"/>
                    </a:schemeClr>
                  </a:glow>
                  <a:outerShdw blurRad="50800" dist="50800" dir="5400000" sx="1000" sy="1000" algn="ctr" rotWithShape="0">
                    <a:srgbClr val="000000">
                      <a:alpha val="43137"/>
                    </a:srgbClr>
                  </a:outerShdw>
                </a:effectLst>
              </a:rPr>
              <a:t>-chairs: Dave Tobin and Dorothee Coppens</a:t>
            </a:r>
            <a:r>
              <a:rPr lang="fr-FR" sz="5000" b="1" i="1" dirty="0">
                <a:solidFill>
                  <a:schemeClr val="accent1"/>
                </a:solidFill>
                <a:effectLst>
                  <a:glow>
                    <a:schemeClr val="accent1">
                      <a:alpha val="40000"/>
                    </a:schemeClr>
                  </a:glow>
                  <a:outerShdw blurRad="50800" dist="50800" dir="5400000" sx="1000" sy="1000" algn="ctr" rotWithShape="0">
                    <a:srgbClr val="000000">
                      <a:alpha val="43137"/>
                    </a:srgbClr>
                  </a:outerShdw>
                </a:effectLst>
              </a:rPr>
              <a:t> </a:t>
            </a:r>
            <a:br>
              <a:rPr lang="fr-FR" b="1" dirty="0">
                <a:solidFill>
                  <a:schemeClr val="accent1"/>
                </a:solidFill>
              </a:rPr>
            </a:br>
            <a:br>
              <a:rPr lang="en-US" dirty="0">
                <a:solidFill>
                  <a:schemeClr val="accent1"/>
                </a:solidFill>
              </a:rPr>
            </a:br>
            <a:r>
              <a:rPr lang="en-US" dirty="0">
                <a:solidFill>
                  <a:schemeClr val="accent1"/>
                </a:solidFill>
              </a:rPr>
              <a:t> </a:t>
            </a:r>
            <a:br>
              <a:rPr lang="en-US" dirty="0">
                <a:solidFill>
                  <a:schemeClr val="accent1"/>
                </a:solidFill>
              </a:rPr>
            </a:br>
            <a:r>
              <a:rPr lang="en-US" b="1" dirty="0">
                <a:solidFill>
                  <a:schemeClr val="accent1"/>
                </a:solidFill>
              </a:rPr>
              <a:t>Interim WG Meeting</a:t>
            </a:r>
            <a:br>
              <a:rPr lang="en-US" b="1" dirty="0">
                <a:solidFill>
                  <a:schemeClr val="accent1"/>
                </a:solidFill>
              </a:rPr>
            </a:br>
            <a:r>
              <a:rPr lang="en-US" b="1" dirty="0">
                <a:solidFill>
                  <a:schemeClr val="accent1"/>
                </a:solidFill>
              </a:rPr>
              <a:t>24 March 2022</a:t>
            </a:r>
            <a:br>
              <a:rPr lang="en-US" b="1" dirty="0">
                <a:solidFill>
                  <a:schemeClr val="accent1"/>
                </a:solidFill>
              </a:rPr>
            </a:br>
            <a:br>
              <a:rPr lang="en-US" b="1" dirty="0">
                <a:solidFill>
                  <a:schemeClr val="accent1"/>
                </a:solidFill>
              </a:rPr>
            </a:br>
            <a:endParaRPr lang="fr-FR" sz="4000" b="1" dirty="0">
              <a:solidFill>
                <a:schemeClr val="accent1"/>
              </a:solidFill>
            </a:endParaRPr>
          </a:p>
        </p:txBody>
      </p:sp>
      <p:sp>
        <p:nvSpPr>
          <p:cNvPr id="3" name="Slide Number Placeholder 2">
            <a:extLst>
              <a:ext uri="{FF2B5EF4-FFF2-40B4-BE49-F238E27FC236}">
                <a16:creationId xmlns:a16="http://schemas.microsoft.com/office/drawing/2014/main" id="{B785ED48-BE46-9E41-B887-AF8FE8D32C44}"/>
              </a:ext>
            </a:extLst>
          </p:cNvPr>
          <p:cNvSpPr>
            <a:spLocks noGrp="1"/>
          </p:cNvSpPr>
          <p:nvPr>
            <p:ph type="sldNum" sz="quarter" idx="12"/>
          </p:nvPr>
        </p:nvSpPr>
        <p:spPr/>
        <p:txBody>
          <a:bodyPr/>
          <a:lstStyle/>
          <a:p>
            <a:fld id="{0AE6E14A-13BE-8049-98CF-53AB116DFCE3}" type="slidenum">
              <a:rPr lang="fr-FR" smtClean="0"/>
              <a:t>1</a:t>
            </a:fld>
            <a:endParaRPr lang="fr-FR"/>
          </a:p>
        </p:txBody>
      </p:sp>
      <p:sp>
        <p:nvSpPr>
          <p:cNvPr id="4" name="Rectangle 3">
            <a:extLst>
              <a:ext uri="{FF2B5EF4-FFF2-40B4-BE49-F238E27FC236}">
                <a16:creationId xmlns:a16="http://schemas.microsoft.com/office/drawing/2014/main" id="{2B8A16F9-D0E0-A347-A091-60691E33EFC1}"/>
              </a:ext>
            </a:extLst>
          </p:cNvPr>
          <p:cNvSpPr/>
          <p:nvPr/>
        </p:nvSpPr>
        <p:spPr>
          <a:xfrm>
            <a:off x="3653596" y="5563473"/>
            <a:ext cx="4997394" cy="923330"/>
          </a:xfrm>
          <a:prstGeom prst="rect">
            <a:avLst/>
          </a:prstGeom>
        </p:spPr>
        <p:txBody>
          <a:bodyPr wrap="none">
            <a:spAutoFit/>
          </a:bodyPr>
          <a:lstStyle/>
          <a:p>
            <a:r>
              <a:rPr lang="en-US" u="sng" dirty="0">
                <a:latin typeface="Helvetica" pitchFamily="2" charset="0"/>
                <a:hlinkClick r:id="rId2"/>
              </a:rPr>
              <a:t>Mailing list:   itwg_aswg@g-groups.wisc.edu</a:t>
            </a:r>
            <a:endParaRPr lang="en-US" u="sng" dirty="0">
              <a:latin typeface="Helvetica" pitchFamily="2" charset="0"/>
            </a:endParaRPr>
          </a:p>
          <a:p>
            <a:endParaRPr lang="en-US" u="sng" dirty="0">
              <a:latin typeface="Helvetica" pitchFamily="2" charset="0"/>
            </a:endParaRPr>
          </a:p>
          <a:p>
            <a:r>
              <a:rPr lang="en-US" dirty="0"/>
              <a:t>Web Page:  https://</a:t>
            </a:r>
            <a:r>
              <a:rPr lang="en-US" dirty="0" err="1"/>
              <a:t>cimss.ssec.wisc.edu</a:t>
            </a:r>
            <a:r>
              <a:rPr lang="en-US" dirty="0"/>
              <a:t>/</a:t>
            </a:r>
            <a:r>
              <a:rPr lang="en-US" dirty="0" err="1"/>
              <a:t>itwg</a:t>
            </a:r>
            <a:r>
              <a:rPr lang="en-US" dirty="0"/>
              <a:t>/</a:t>
            </a:r>
            <a:r>
              <a:rPr lang="en-US" dirty="0" err="1"/>
              <a:t>aswg</a:t>
            </a:r>
            <a:r>
              <a:rPr lang="en-US" dirty="0"/>
              <a:t>/</a:t>
            </a:r>
          </a:p>
        </p:txBody>
      </p:sp>
    </p:spTree>
    <p:extLst>
      <p:ext uri="{BB962C8B-B14F-4D97-AF65-F5344CB8AC3E}">
        <p14:creationId xmlns:p14="http://schemas.microsoft.com/office/powerpoint/2010/main" val="49802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B52BD9-C12D-594D-BCD1-585A2DB7BAE5}"/>
              </a:ext>
            </a:extLst>
          </p:cNvPr>
          <p:cNvSpPr/>
          <p:nvPr/>
        </p:nvSpPr>
        <p:spPr>
          <a:xfrm>
            <a:off x="271463" y="5895991"/>
            <a:ext cx="11544300" cy="7197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9E2D179-01B3-9549-A1E0-A3C56182FEE7}"/>
              </a:ext>
            </a:extLst>
          </p:cNvPr>
          <p:cNvSpPr/>
          <p:nvPr/>
        </p:nvSpPr>
        <p:spPr>
          <a:xfrm>
            <a:off x="271463" y="4895869"/>
            <a:ext cx="11544300" cy="7197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D63B7BCD-465C-A04B-AC70-8B25134E5E0B}"/>
              </a:ext>
            </a:extLst>
          </p:cNvPr>
          <p:cNvSpPr/>
          <p:nvPr/>
        </p:nvSpPr>
        <p:spPr>
          <a:xfrm>
            <a:off x="271463" y="4100527"/>
            <a:ext cx="11544300" cy="71975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CA3345E4-E904-3747-913C-8526239253CA}"/>
              </a:ext>
            </a:extLst>
          </p:cNvPr>
          <p:cNvSpPr/>
          <p:nvPr/>
        </p:nvSpPr>
        <p:spPr>
          <a:xfrm>
            <a:off x="271463" y="2633671"/>
            <a:ext cx="11544300" cy="13668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71463" y="838203"/>
            <a:ext cx="11544300" cy="169068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00027" y="136521"/>
            <a:ext cx="11915775" cy="719756"/>
          </a:xfrm>
        </p:spPr>
        <p:txBody>
          <a:bodyPr>
            <a:noAutofit/>
          </a:bodyPr>
          <a:lstStyle/>
          <a:p>
            <a:r>
              <a:rPr lang="en-GB" sz="3600" b="1" dirty="0">
                <a:solidFill>
                  <a:schemeClr val="accent1"/>
                </a:solidFill>
              </a:rPr>
              <a:t>Re-iterating previous high priority ASWG recommendations:</a:t>
            </a:r>
            <a:endParaRPr lang="fr-FR" sz="3600" b="1" dirty="0">
              <a:solidFill>
                <a:schemeClr val="accent1"/>
              </a:solidFill>
            </a:endParaRPr>
          </a:p>
        </p:txBody>
      </p:sp>
      <p:sp>
        <p:nvSpPr>
          <p:cNvPr id="3" name="Espace réservé du contenu 2"/>
          <p:cNvSpPr>
            <a:spLocks noGrp="1"/>
          </p:cNvSpPr>
          <p:nvPr>
            <p:ph idx="1"/>
          </p:nvPr>
        </p:nvSpPr>
        <p:spPr>
          <a:xfrm>
            <a:off x="271463" y="838202"/>
            <a:ext cx="11401425" cy="1090611"/>
          </a:xfrm>
        </p:spPr>
        <p:txBody>
          <a:bodyPr>
            <a:noAutofit/>
          </a:bodyPr>
          <a:lstStyle/>
          <a:p>
            <a:pPr marL="0" indent="0">
              <a:buNone/>
            </a:pPr>
            <a:r>
              <a:rPr lang="en-US" sz="2400" b="1" dirty="0"/>
              <a:t>Recommendation to Satellite Agencies (NOAA, JAXA): </a:t>
            </a:r>
            <a:r>
              <a:rPr lang="en-US" sz="2400" dirty="0"/>
              <a:t>Consistent with numerous previous ITWG and ASWG recommendations, and consistent with the WMO Integrated Global Observing System (WIGOS) Vision for the Global Observing System in 2025 and 2040, the ASWG strongly recommends that space agencies develop and implement plans to fill the gaps in IR hyper-spectral sounding within the Geostationary constellation.</a:t>
            </a:r>
          </a:p>
          <a:p>
            <a:pPr marL="0" indent="0">
              <a:buNone/>
            </a:pPr>
            <a:r>
              <a:rPr lang="en-US" sz="2400" b="1" dirty="0"/>
              <a:t>Recommendation to Satellite Agencies: </a:t>
            </a:r>
            <a:r>
              <a:rPr lang="en-US" sz="2400" dirty="0"/>
              <a:t>The constellation of at least three polar orbits (early morning, morning, and afternoon), each with full sounding capabilities (IR and MW), should be maintained. The overpass times of operational satellites with sounding capability (IR and MW) should be coordinated between agencies to maximize their value. </a:t>
            </a:r>
          </a:p>
          <a:p>
            <a:pPr marL="0" indent="0">
              <a:buNone/>
            </a:pPr>
            <a:r>
              <a:rPr lang="en-US" sz="2400" b="1" dirty="0"/>
              <a:t>Recommendation to Satellite Agencies:  </a:t>
            </a:r>
            <a:r>
              <a:rPr lang="en-US" sz="2400" dirty="0"/>
              <a:t>Implement high spatial resolution and contiguous sampling detector arrays in future hyperspectral infrared sounding instruments. </a:t>
            </a:r>
          </a:p>
          <a:p>
            <a:pPr marL="0" indent="0">
              <a:buNone/>
            </a:pPr>
            <a:r>
              <a:rPr lang="en-US" sz="2400" b="1" dirty="0"/>
              <a:t>Recommendation to Satellite Agencies: </a:t>
            </a:r>
            <a:r>
              <a:rPr lang="en-US" sz="2400" dirty="0"/>
              <a:t>To develop, test, and implement an SI-traceable radiometric standard in space as soon as feasible. </a:t>
            </a:r>
          </a:p>
          <a:p>
            <a:pPr marL="0" indent="0">
              <a:buNone/>
            </a:pPr>
            <a:endParaRPr lang="en-US" sz="1050" b="1" dirty="0"/>
          </a:p>
          <a:p>
            <a:pPr marL="0" indent="0">
              <a:buNone/>
            </a:pPr>
            <a:r>
              <a:rPr lang="en-US" sz="2400" b="1" dirty="0"/>
              <a:t>Action to ITWG Co-chairs: </a:t>
            </a:r>
            <a:r>
              <a:rPr lang="en-US" sz="2400" dirty="0"/>
              <a:t>To re-iterate these recommendations to Space Agencies via CGMS.</a:t>
            </a:r>
          </a:p>
          <a:p>
            <a:pPr marL="0" indent="0">
              <a:buNone/>
            </a:pPr>
            <a:endParaRPr lang="en-US" sz="2400" dirty="0"/>
          </a:p>
        </p:txBody>
      </p:sp>
      <p:sp>
        <p:nvSpPr>
          <p:cNvPr id="5" name="Slide Number Placeholder 4">
            <a:extLst>
              <a:ext uri="{FF2B5EF4-FFF2-40B4-BE49-F238E27FC236}">
                <a16:creationId xmlns:a16="http://schemas.microsoft.com/office/drawing/2014/main" id="{C89E97C2-1B1C-AE44-899F-ACCC48C63AB8}"/>
              </a:ext>
            </a:extLst>
          </p:cNvPr>
          <p:cNvSpPr>
            <a:spLocks noGrp="1"/>
          </p:cNvSpPr>
          <p:nvPr>
            <p:ph type="sldNum" sz="quarter" idx="12"/>
          </p:nvPr>
        </p:nvSpPr>
        <p:spPr/>
        <p:txBody>
          <a:bodyPr/>
          <a:lstStyle/>
          <a:p>
            <a:fld id="{0AE6E14A-13BE-8049-98CF-53AB116DFCE3}" type="slidenum">
              <a:rPr lang="fr-FR" smtClean="0"/>
              <a:t>10</a:t>
            </a:fld>
            <a:endParaRPr lang="fr-FR"/>
          </a:p>
        </p:txBody>
      </p:sp>
    </p:spTree>
    <p:extLst>
      <p:ext uri="{BB962C8B-B14F-4D97-AF65-F5344CB8AC3E}">
        <p14:creationId xmlns:p14="http://schemas.microsoft.com/office/powerpoint/2010/main" val="123006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55183"/>
            <a:ext cx="10515600" cy="719756"/>
          </a:xfrm>
        </p:spPr>
        <p:txBody>
          <a:bodyPr/>
          <a:lstStyle/>
          <a:p>
            <a:r>
              <a:rPr lang="en-GB" b="1" dirty="0">
                <a:solidFill>
                  <a:schemeClr val="accent1"/>
                </a:solidFill>
              </a:rPr>
              <a:t>Discussion / Questions / Additional Topics</a:t>
            </a:r>
            <a:endParaRPr lang="fr-FR" b="1" dirty="0">
              <a:solidFill>
                <a:schemeClr val="accent1"/>
              </a:solidFill>
            </a:endParaRPr>
          </a:p>
        </p:txBody>
      </p:sp>
      <p:sp>
        <p:nvSpPr>
          <p:cNvPr id="5" name="Slide Number Placeholder 4">
            <a:extLst>
              <a:ext uri="{FF2B5EF4-FFF2-40B4-BE49-F238E27FC236}">
                <a16:creationId xmlns:a16="http://schemas.microsoft.com/office/drawing/2014/main" id="{23DC9379-228A-4F4E-B166-1B5134E16B5D}"/>
              </a:ext>
            </a:extLst>
          </p:cNvPr>
          <p:cNvSpPr>
            <a:spLocks noGrp="1"/>
          </p:cNvSpPr>
          <p:nvPr>
            <p:ph type="sldNum" sz="quarter" idx="12"/>
          </p:nvPr>
        </p:nvSpPr>
        <p:spPr>
          <a:xfrm>
            <a:off x="8681545" y="6569185"/>
            <a:ext cx="2743200" cy="365125"/>
          </a:xfrm>
        </p:spPr>
        <p:txBody>
          <a:bodyPr/>
          <a:lstStyle/>
          <a:p>
            <a:fld id="{0AE6E14A-13BE-8049-98CF-53AB116DFCE3}" type="slidenum">
              <a:rPr lang="fr-FR" smtClean="0"/>
              <a:t>11</a:t>
            </a:fld>
            <a:endParaRPr lang="fr-FR" dirty="0"/>
          </a:p>
        </p:txBody>
      </p:sp>
    </p:spTree>
    <p:extLst>
      <p:ext uri="{BB962C8B-B14F-4D97-AF65-F5344CB8AC3E}">
        <p14:creationId xmlns:p14="http://schemas.microsoft.com/office/powerpoint/2010/main" val="247175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0A00D-D24A-F44E-9971-FA28120BA5B2}"/>
              </a:ext>
            </a:extLst>
          </p:cNvPr>
          <p:cNvSpPr/>
          <p:nvPr/>
        </p:nvSpPr>
        <p:spPr>
          <a:xfrm>
            <a:off x="5098472" y="383183"/>
            <a:ext cx="1312539" cy="523220"/>
          </a:xfrm>
          <a:prstGeom prst="rect">
            <a:avLst/>
          </a:prstGeom>
        </p:spPr>
        <p:txBody>
          <a:bodyPr wrap="none">
            <a:spAutoFit/>
          </a:bodyPr>
          <a:lstStyle/>
          <a:p>
            <a:r>
              <a:rPr lang="fr-FR" sz="2800" b="1" dirty="0">
                <a:solidFill>
                  <a:schemeClr val="accent1"/>
                </a:solidFill>
                <a:effectLst>
                  <a:glow>
                    <a:schemeClr val="accent1">
                      <a:alpha val="40000"/>
                    </a:schemeClr>
                  </a:glow>
                  <a:outerShdw blurRad="50800" dist="50800" dir="5400000" sx="1000" sy="1000" algn="ctr" rotWithShape="0">
                    <a:srgbClr val="000000">
                      <a:alpha val="43137"/>
                    </a:srgbClr>
                  </a:outerShdw>
                </a:effectLst>
              </a:rPr>
              <a:t>Agenda</a:t>
            </a:r>
            <a:endParaRPr lang="en-US" sz="2800" dirty="0"/>
          </a:p>
        </p:txBody>
      </p:sp>
      <p:sp>
        <p:nvSpPr>
          <p:cNvPr id="5" name="Slide Number Placeholder 4">
            <a:extLst>
              <a:ext uri="{FF2B5EF4-FFF2-40B4-BE49-F238E27FC236}">
                <a16:creationId xmlns:a16="http://schemas.microsoft.com/office/drawing/2014/main" id="{D6B1D545-D85F-F849-BB94-BC25519A2F1E}"/>
              </a:ext>
            </a:extLst>
          </p:cNvPr>
          <p:cNvSpPr>
            <a:spLocks noGrp="1"/>
          </p:cNvSpPr>
          <p:nvPr>
            <p:ph type="sldNum" sz="quarter" idx="12"/>
          </p:nvPr>
        </p:nvSpPr>
        <p:spPr/>
        <p:txBody>
          <a:bodyPr/>
          <a:lstStyle/>
          <a:p>
            <a:fld id="{0AE6E14A-13BE-8049-98CF-53AB116DFCE3}" type="slidenum">
              <a:rPr lang="fr-FR" smtClean="0"/>
              <a:t>2</a:t>
            </a:fld>
            <a:endParaRPr lang="fr-FR"/>
          </a:p>
        </p:txBody>
      </p:sp>
      <p:graphicFrame>
        <p:nvGraphicFramePr>
          <p:cNvPr id="6" name="Table 5">
            <a:extLst>
              <a:ext uri="{FF2B5EF4-FFF2-40B4-BE49-F238E27FC236}">
                <a16:creationId xmlns:a16="http://schemas.microsoft.com/office/drawing/2014/main" id="{1495CAA5-FDB6-4046-ABD4-EA4BEE0961E4}"/>
              </a:ext>
            </a:extLst>
          </p:cNvPr>
          <p:cNvGraphicFramePr>
            <a:graphicFrameLocks noGrp="1"/>
          </p:cNvGraphicFramePr>
          <p:nvPr>
            <p:extLst>
              <p:ext uri="{D42A27DB-BD31-4B8C-83A1-F6EECF244321}">
                <p14:modId xmlns:p14="http://schemas.microsoft.com/office/powerpoint/2010/main" val="4223481435"/>
              </p:ext>
            </p:extLst>
          </p:nvPr>
        </p:nvGraphicFramePr>
        <p:xfrm>
          <a:off x="658050" y="1285506"/>
          <a:ext cx="10552256" cy="3642752"/>
        </p:xfrm>
        <a:graphic>
          <a:graphicData uri="http://schemas.openxmlformats.org/drawingml/2006/table">
            <a:tbl>
              <a:tblPr/>
              <a:tblGrid>
                <a:gridCol w="7750723">
                  <a:extLst>
                    <a:ext uri="{9D8B030D-6E8A-4147-A177-3AD203B41FA5}">
                      <a16:colId xmlns:a16="http://schemas.microsoft.com/office/drawing/2014/main" val="562794016"/>
                    </a:ext>
                  </a:extLst>
                </a:gridCol>
                <a:gridCol w="1086280">
                  <a:extLst>
                    <a:ext uri="{9D8B030D-6E8A-4147-A177-3AD203B41FA5}">
                      <a16:colId xmlns:a16="http://schemas.microsoft.com/office/drawing/2014/main" val="2285105369"/>
                    </a:ext>
                  </a:extLst>
                </a:gridCol>
                <a:gridCol w="1715253">
                  <a:extLst>
                    <a:ext uri="{9D8B030D-6E8A-4147-A177-3AD203B41FA5}">
                      <a16:colId xmlns:a16="http://schemas.microsoft.com/office/drawing/2014/main" val="2923390507"/>
                    </a:ext>
                  </a:extLst>
                </a:gridCol>
              </a:tblGrid>
              <a:tr h="442858">
                <a:tc>
                  <a:txBody>
                    <a:bodyPr/>
                    <a:lstStyle/>
                    <a:p>
                      <a:pPr algn="ctr">
                        <a:spcAft>
                          <a:spcPts val="0"/>
                        </a:spcAft>
                      </a:pPr>
                      <a:r>
                        <a:rPr lang="en-US" sz="1800" b="1" dirty="0">
                          <a:solidFill>
                            <a:srgbClr val="1F497D"/>
                          </a:solidFill>
                          <a:effectLst/>
                          <a:latin typeface="+mn-lt"/>
                        </a:rPr>
                        <a:t>TOPIC</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rgbClr val="1F497D"/>
                          </a:solidFill>
                          <a:effectLst/>
                          <a:latin typeface="+mn-lt"/>
                        </a:rPr>
                        <a:t>Duration</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rgbClr val="1F497D"/>
                          </a:solidFill>
                          <a:effectLst/>
                          <a:latin typeface="+mn-lt"/>
                        </a:rPr>
                        <a:t>Presenters</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046104"/>
                  </a:ext>
                </a:extLst>
              </a:tr>
              <a:tr h="442858">
                <a:tc>
                  <a:txBody>
                    <a:bodyPr/>
                    <a:lstStyle/>
                    <a:p>
                      <a:pPr>
                        <a:spcAft>
                          <a:spcPts val="0"/>
                        </a:spcAft>
                      </a:pPr>
                      <a:r>
                        <a:rPr lang="en-US" sz="1800" dirty="0">
                          <a:solidFill>
                            <a:srgbClr val="1F497D"/>
                          </a:solidFill>
                          <a:effectLst/>
                          <a:latin typeface="+mn-lt"/>
                        </a:rPr>
                        <a:t>Introduction + Agenda + Report of last time</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1F497D"/>
                          </a:solidFill>
                          <a:effectLst/>
                          <a:latin typeface="+mn-lt"/>
                        </a:rPr>
                        <a:t>20 min</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1F497D"/>
                          </a:solidFill>
                          <a:effectLst/>
                          <a:latin typeface="+mn-lt"/>
                        </a:rPr>
                        <a:t>Co-chairs</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051651"/>
                  </a:ext>
                </a:extLst>
              </a:tr>
              <a:tr h="442858">
                <a:tc>
                  <a:txBody>
                    <a:bodyPr/>
                    <a:lstStyle/>
                    <a:p>
                      <a:pPr>
                        <a:spcAft>
                          <a:spcPts val="0"/>
                        </a:spcAft>
                      </a:pPr>
                      <a:r>
                        <a:rPr lang="en-US" sz="1800" dirty="0">
                          <a:solidFill>
                            <a:srgbClr val="1F497D"/>
                          </a:solidFill>
                          <a:effectLst/>
                          <a:latin typeface="+mn-lt"/>
                        </a:rPr>
                        <a:t>Status of FY-3E and FY-4B</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1F497D"/>
                          </a:solidFill>
                          <a:effectLst/>
                          <a:latin typeface="+mn-lt"/>
                        </a:rPr>
                        <a:t>30 min</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1F497D"/>
                          </a:solidFill>
                          <a:effectLst/>
                          <a:latin typeface="+mn-lt"/>
                        </a:rPr>
                        <a:t>Lee Lu</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392317"/>
                  </a:ext>
                </a:extLst>
              </a:tr>
              <a:tr h="442858">
                <a:tc>
                  <a:txBody>
                    <a:bodyPr/>
                    <a:lstStyle/>
                    <a:p>
                      <a:pPr>
                        <a:spcAft>
                          <a:spcPts val="0"/>
                        </a:spcAft>
                      </a:pPr>
                      <a:r>
                        <a:rPr lang="en-US" sz="1800" dirty="0">
                          <a:solidFill>
                            <a:srgbClr val="1F497D"/>
                          </a:solidFill>
                          <a:effectLst/>
                          <a:latin typeface="+mn-lt"/>
                        </a:rPr>
                        <a:t>RFI mitigation</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1F497D"/>
                          </a:solidFill>
                          <a:effectLst/>
                          <a:latin typeface="+mn-lt"/>
                        </a:rPr>
                        <a:t>10 min</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1F497D"/>
                          </a:solidFill>
                          <a:effectLst/>
                          <a:latin typeface="+mn-lt"/>
                        </a:rPr>
                        <a:t>Chawn</a:t>
                      </a:r>
                      <a:r>
                        <a:rPr lang="en-US" sz="1800" dirty="0">
                          <a:solidFill>
                            <a:srgbClr val="1F497D"/>
                          </a:solidFill>
                          <a:effectLst/>
                          <a:latin typeface="+mn-lt"/>
                        </a:rPr>
                        <a:t> Harlow</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392766"/>
                  </a:ext>
                </a:extLst>
              </a:tr>
              <a:tr h="730632">
                <a:tc>
                  <a:txBody>
                    <a:bodyPr/>
                    <a:lstStyle/>
                    <a:p>
                      <a:pPr>
                        <a:spcAft>
                          <a:spcPts val="0"/>
                        </a:spcAft>
                      </a:pPr>
                      <a:r>
                        <a:rPr lang="en-US" sz="1800" dirty="0">
                          <a:solidFill>
                            <a:srgbClr val="1F497D"/>
                          </a:solidFill>
                          <a:effectLst/>
                          <a:latin typeface="+mn-lt"/>
                        </a:rPr>
                        <a:t>NOAA's Plans for Hyperspectral IR Sounding from a Geostationary Orbit</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1F497D"/>
                          </a:solidFill>
                          <a:effectLst/>
                          <a:latin typeface="+mn-lt"/>
                        </a:rPr>
                        <a:t>20 min</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solidFill>
                            <a:srgbClr val="1F497D"/>
                          </a:solidFill>
                          <a:effectLst/>
                          <a:latin typeface="+mn-lt"/>
                        </a:rPr>
                        <a:t>Andy Heidinger</a:t>
                      </a:r>
                      <a:endParaRPr lang="en-US" sz="180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03069"/>
                  </a:ext>
                </a:extLst>
              </a:tr>
              <a:tr h="483119">
                <a:tc>
                  <a:txBody>
                    <a:bodyPr/>
                    <a:lstStyle/>
                    <a:p>
                      <a:pPr>
                        <a:spcAft>
                          <a:spcPts val="0"/>
                        </a:spcAft>
                      </a:pPr>
                      <a:r>
                        <a:rPr lang="en-US" sz="1800" dirty="0">
                          <a:solidFill>
                            <a:srgbClr val="1F497D"/>
                          </a:solidFill>
                          <a:effectLst/>
                          <a:latin typeface="+mn-lt"/>
                        </a:rPr>
                        <a:t>Use of Hyperspectral Sounding Observations for NWP</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1F497D"/>
                          </a:solidFill>
                          <a:effectLst/>
                          <a:latin typeface="+mn-lt"/>
                        </a:rPr>
                        <a:t>20 min</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solidFill>
                            <a:srgbClr val="1F497D"/>
                          </a:solidFill>
                          <a:effectLst/>
                          <a:latin typeface="+mn-lt"/>
                        </a:rPr>
                        <a:t>Bill Smith</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593769"/>
                  </a:ext>
                </a:extLst>
              </a:tr>
              <a:tr h="657569">
                <a:tc>
                  <a:txBody>
                    <a:bodyPr/>
                    <a:lstStyle/>
                    <a:p>
                      <a:pPr>
                        <a:spcAft>
                          <a:spcPts val="0"/>
                        </a:spcAft>
                      </a:pPr>
                      <a:r>
                        <a:rPr lang="en-US" sz="1800" dirty="0">
                          <a:solidFill>
                            <a:srgbClr val="1F497D"/>
                          </a:solidFill>
                          <a:effectLst/>
                          <a:latin typeface="+mn-lt"/>
                        </a:rPr>
                        <a:t>Advanced IR Sounder Nature and Role for the next NOAA Spaceborne Architecture</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1F497D"/>
                          </a:solidFill>
                          <a:effectLst/>
                          <a:latin typeface="+mn-lt"/>
                        </a:rPr>
                        <a:t>20 min</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solidFill>
                            <a:srgbClr val="1F497D"/>
                          </a:solidFill>
                          <a:effectLst/>
                          <a:latin typeface="+mn-lt"/>
                        </a:rPr>
                        <a:t>Hank Revercomb</a:t>
                      </a:r>
                      <a:endParaRPr lang="en-US" sz="18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79457"/>
                  </a:ext>
                </a:extLst>
              </a:tr>
            </a:tbl>
          </a:graphicData>
        </a:graphic>
      </p:graphicFrame>
      <p:sp>
        <p:nvSpPr>
          <p:cNvPr id="7" name="Rectangle 1">
            <a:extLst>
              <a:ext uri="{FF2B5EF4-FFF2-40B4-BE49-F238E27FC236}">
                <a16:creationId xmlns:a16="http://schemas.microsoft.com/office/drawing/2014/main" id="{611EFB66-E038-B744-B388-D59ECA8FD6BD}"/>
              </a:ext>
            </a:extLst>
          </p:cNvPr>
          <p:cNvSpPr>
            <a:spLocks noChangeArrowheads="1"/>
          </p:cNvSpPr>
          <p:nvPr/>
        </p:nvSpPr>
        <p:spPr bwMode="auto">
          <a:xfrm>
            <a:off x="2498725"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1F497D"/>
                </a:solidFill>
                <a:effectLst/>
                <a:latin typeface="Calibri" panose="020F0502020204030204" pitchFamily="34" charset="0"/>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1F497D"/>
                </a:solidFill>
                <a:effectLst/>
                <a:latin typeface="Calibri" panose="020F0502020204030204" pitchFamily="34" charset="0"/>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299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55183"/>
            <a:ext cx="10515600" cy="719756"/>
          </a:xfrm>
        </p:spPr>
        <p:txBody>
          <a:bodyPr/>
          <a:lstStyle/>
          <a:p>
            <a:r>
              <a:rPr lang="en-GB" b="1" dirty="0">
                <a:solidFill>
                  <a:schemeClr val="accent1"/>
                </a:solidFill>
              </a:rPr>
              <a:t>Review of Recommendations from ITSC-23</a:t>
            </a:r>
            <a:endParaRPr lang="fr-FR" b="1" dirty="0">
              <a:solidFill>
                <a:schemeClr val="accent1"/>
              </a:solidFill>
            </a:endParaRPr>
          </a:p>
        </p:txBody>
      </p:sp>
      <p:sp>
        <p:nvSpPr>
          <p:cNvPr id="5" name="Slide Number Placeholder 4">
            <a:extLst>
              <a:ext uri="{FF2B5EF4-FFF2-40B4-BE49-F238E27FC236}">
                <a16:creationId xmlns:a16="http://schemas.microsoft.com/office/drawing/2014/main" id="{23DC9379-228A-4F4E-B166-1B5134E16B5D}"/>
              </a:ext>
            </a:extLst>
          </p:cNvPr>
          <p:cNvSpPr>
            <a:spLocks noGrp="1"/>
          </p:cNvSpPr>
          <p:nvPr>
            <p:ph type="sldNum" sz="quarter" idx="12"/>
          </p:nvPr>
        </p:nvSpPr>
        <p:spPr>
          <a:xfrm>
            <a:off x="8681545" y="6569185"/>
            <a:ext cx="2743200" cy="365125"/>
          </a:xfrm>
        </p:spPr>
        <p:txBody>
          <a:bodyPr/>
          <a:lstStyle/>
          <a:p>
            <a:fld id="{0AE6E14A-13BE-8049-98CF-53AB116DFCE3}" type="slidenum">
              <a:rPr lang="fr-FR" smtClean="0"/>
              <a:t>3</a:t>
            </a:fld>
            <a:endParaRPr lang="fr-FR" dirty="0"/>
          </a:p>
        </p:txBody>
      </p:sp>
    </p:spTree>
    <p:extLst>
      <p:ext uri="{BB962C8B-B14F-4D97-AF65-F5344CB8AC3E}">
        <p14:creationId xmlns:p14="http://schemas.microsoft.com/office/powerpoint/2010/main" val="233050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835891"/>
            <a:ext cx="11582400" cy="30576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119804"/>
            <a:ext cx="10515600" cy="719756"/>
          </a:xfrm>
        </p:spPr>
        <p:txBody>
          <a:bodyPr/>
          <a:lstStyle/>
          <a:p>
            <a:r>
              <a:rPr lang="en-GB" b="1" dirty="0">
                <a:solidFill>
                  <a:schemeClr val="accent1"/>
                </a:solidFill>
              </a:rPr>
              <a:t>Planned sensors and data: Cluster products</a:t>
            </a:r>
            <a:endParaRPr lang="fr-FR" b="1" dirty="0">
              <a:solidFill>
                <a:schemeClr val="accent1"/>
              </a:solidFill>
            </a:endParaRPr>
          </a:p>
        </p:txBody>
      </p:sp>
      <p:sp>
        <p:nvSpPr>
          <p:cNvPr id="3" name="Espace réservé du contenu 2"/>
          <p:cNvSpPr>
            <a:spLocks noGrp="1"/>
          </p:cNvSpPr>
          <p:nvPr>
            <p:ph idx="1"/>
          </p:nvPr>
        </p:nvSpPr>
        <p:spPr>
          <a:xfrm>
            <a:off x="185529" y="839560"/>
            <a:ext cx="11728173" cy="4952597"/>
          </a:xfrm>
        </p:spPr>
        <p:txBody>
          <a:bodyPr>
            <a:noAutofit/>
          </a:bodyPr>
          <a:lstStyle/>
          <a:p>
            <a:pPr marL="319087" indent="0">
              <a:buNone/>
            </a:pPr>
            <a:r>
              <a:rPr lang="en-GB" sz="2200" b="1" dirty="0"/>
              <a:t>Discussion on the methodology to include cluster information from the imager in the IR FOV. The methodology of the </a:t>
            </a:r>
            <a:r>
              <a:rPr lang="en-GB" sz="2200" b="1" dirty="0" err="1"/>
              <a:t>Nuees</a:t>
            </a:r>
            <a:r>
              <a:rPr lang="en-GB" sz="2200" b="1" dirty="0"/>
              <a:t> </a:t>
            </a:r>
            <a:r>
              <a:rPr lang="en-GB" sz="2200" b="1" dirty="0" err="1"/>
              <a:t>dynamiques</a:t>
            </a:r>
            <a:r>
              <a:rPr lang="en-GB" sz="2200" b="1" dirty="0"/>
              <a:t> for the AVHRR/IASI could be used by other instruments. EUMETSAT NWP/SAF has applied that methodology to VIIRS/</a:t>
            </a:r>
            <a:r>
              <a:rPr lang="en-GB" sz="2200" b="1" dirty="0" err="1"/>
              <a:t>CrIS</a:t>
            </a:r>
            <a:r>
              <a:rPr lang="en-GB" sz="2200" b="1" dirty="0"/>
              <a:t>. </a:t>
            </a:r>
          </a:p>
          <a:p>
            <a:pPr marL="319087" indent="0">
              <a:buNone/>
            </a:pPr>
            <a:r>
              <a:rPr lang="en-US" sz="2000" b="1" dirty="0"/>
              <a:t>Recommendation ITSC23-</a:t>
            </a:r>
            <a:r>
              <a:rPr lang="de-DE" sz="2000" b="1" dirty="0"/>
              <a:t>AS-1 </a:t>
            </a:r>
            <a:r>
              <a:rPr lang="de-DE" sz="2000" b="1" dirty="0" err="1"/>
              <a:t>to</a:t>
            </a:r>
            <a:r>
              <a:rPr lang="de-DE" sz="2000" b="1" dirty="0"/>
              <a:t> Space </a:t>
            </a:r>
            <a:r>
              <a:rPr lang="de-DE" sz="2000" b="1" dirty="0" err="1"/>
              <a:t>Agencies</a:t>
            </a:r>
            <a:r>
              <a:rPr lang="de-DE" sz="2000" b="1" dirty="0"/>
              <a:t>:</a:t>
            </a:r>
          </a:p>
          <a:p>
            <a:pPr marL="319087" indent="0">
              <a:buNone/>
            </a:pPr>
            <a:r>
              <a:rPr lang="de-DE" sz="2000" dirty="0" err="1"/>
              <a:t>To</a:t>
            </a:r>
            <a:r>
              <a:rPr lang="de-DE" sz="2000" dirty="0"/>
              <a:t> </a:t>
            </a:r>
            <a:r>
              <a:rPr lang="de-DE" sz="2000" dirty="0" err="1"/>
              <a:t>develop</a:t>
            </a:r>
            <a:r>
              <a:rPr lang="de-DE" sz="2000" dirty="0"/>
              <a:t> a </a:t>
            </a:r>
            <a:r>
              <a:rPr lang="de-DE" sz="2000" dirty="0" err="1"/>
              <a:t>methodology</a:t>
            </a:r>
            <a:r>
              <a:rPr lang="de-DE" sz="2000" dirty="0"/>
              <a:t> </a:t>
            </a:r>
            <a:r>
              <a:rPr lang="de-DE" sz="2000" dirty="0" err="1"/>
              <a:t>to</a:t>
            </a:r>
            <a:r>
              <a:rPr lang="de-DE" sz="2000" dirty="0"/>
              <a:t> </a:t>
            </a:r>
            <a:r>
              <a:rPr lang="de-DE" sz="2000" dirty="0" err="1"/>
              <a:t>include</a:t>
            </a:r>
            <a:r>
              <a:rPr lang="de-DE" sz="2000" dirty="0"/>
              <a:t> </a:t>
            </a:r>
            <a:r>
              <a:rPr lang="de-DE" sz="2000" dirty="0" err="1"/>
              <a:t>the</a:t>
            </a:r>
            <a:r>
              <a:rPr lang="de-DE" sz="2000" dirty="0"/>
              <a:t> </a:t>
            </a:r>
            <a:r>
              <a:rPr lang="de-DE" sz="2000" dirty="0" err="1"/>
              <a:t>imager</a:t>
            </a:r>
            <a:r>
              <a:rPr lang="de-DE" sz="2000" dirty="0"/>
              <a:t> </a:t>
            </a:r>
            <a:r>
              <a:rPr lang="de-DE" sz="2000" dirty="0" err="1"/>
              <a:t>clusters</a:t>
            </a:r>
            <a:r>
              <a:rPr lang="de-DE" sz="2000" dirty="0"/>
              <a:t> in </a:t>
            </a:r>
            <a:r>
              <a:rPr lang="de-DE" sz="2000" dirty="0" err="1"/>
              <a:t>the</a:t>
            </a:r>
            <a:r>
              <a:rPr lang="de-DE" sz="2000" dirty="0"/>
              <a:t> </a:t>
            </a:r>
            <a:r>
              <a:rPr lang="de-DE" sz="2000" dirty="0" err="1"/>
              <a:t>hyperspectral</a:t>
            </a:r>
            <a:r>
              <a:rPr lang="de-DE" sz="2000" dirty="0"/>
              <a:t> IR </a:t>
            </a:r>
            <a:r>
              <a:rPr lang="de-DE" sz="2000" dirty="0" err="1"/>
              <a:t>sounders</a:t>
            </a:r>
            <a:r>
              <a:rPr lang="de-DE" sz="2000" dirty="0"/>
              <a:t> </a:t>
            </a:r>
            <a:r>
              <a:rPr lang="de-DE" sz="2000" dirty="0" err="1"/>
              <a:t>field</a:t>
            </a:r>
            <a:r>
              <a:rPr lang="de-DE" sz="2000" dirty="0"/>
              <a:t> </a:t>
            </a:r>
            <a:r>
              <a:rPr lang="de-DE" sz="2000" dirty="0" err="1"/>
              <a:t>of</a:t>
            </a:r>
            <a:r>
              <a:rPr lang="de-DE" sz="2000" dirty="0"/>
              <a:t> </a:t>
            </a:r>
            <a:r>
              <a:rPr lang="de-DE" sz="2000" dirty="0" err="1"/>
              <a:t>view</a:t>
            </a:r>
            <a:r>
              <a:rPr lang="de-DE" sz="2000" dirty="0"/>
              <a:t> </a:t>
            </a:r>
            <a:r>
              <a:rPr lang="de-DE" sz="2000" dirty="0" err="1"/>
              <a:t>and</a:t>
            </a:r>
            <a:r>
              <a:rPr lang="de-DE" sz="2000" dirty="0"/>
              <a:t> </a:t>
            </a:r>
            <a:r>
              <a:rPr lang="de-DE" sz="2000" dirty="0" err="1"/>
              <a:t>to</a:t>
            </a:r>
            <a:r>
              <a:rPr lang="de-DE" sz="2000" dirty="0"/>
              <a:t> </a:t>
            </a:r>
            <a:r>
              <a:rPr lang="de-DE" sz="2000" dirty="0" err="1"/>
              <a:t>study</a:t>
            </a:r>
            <a:r>
              <a:rPr lang="de-DE" sz="2000" dirty="0"/>
              <a:t> different </a:t>
            </a:r>
            <a:r>
              <a:rPr lang="de-DE" sz="2000" dirty="0" err="1"/>
              <a:t>clustering</a:t>
            </a:r>
            <a:r>
              <a:rPr lang="de-DE" sz="2000" dirty="0"/>
              <a:t> </a:t>
            </a:r>
            <a:r>
              <a:rPr lang="de-DE" sz="2000" dirty="0" err="1"/>
              <a:t>technics</a:t>
            </a:r>
            <a:r>
              <a:rPr lang="de-DE" sz="2000" dirty="0"/>
              <a:t> </a:t>
            </a:r>
            <a:r>
              <a:rPr lang="de-DE" sz="2000" dirty="0" err="1"/>
              <a:t>and</a:t>
            </a:r>
            <a:r>
              <a:rPr lang="de-DE" sz="2000" dirty="0"/>
              <a:t> </a:t>
            </a:r>
            <a:r>
              <a:rPr lang="de-DE" sz="2000" dirty="0" err="1"/>
              <a:t>compare</a:t>
            </a:r>
            <a:r>
              <a:rPr lang="de-DE" sz="2000" dirty="0"/>
              <a:t> </a:t>
            </a:r>
            <a:r>
              <a:rPr lang="de-DE" sz="2000" dirty="0" err="1"/>
              <a:t>them</a:t>
            </a:r>
            <a:r>
              <a:rPr lang="de-DE" sz="2000" dirty="0"/>
              <a:t>.</a:t>
            </a:r>
            <a:endParaRPr lang="en-US" sz="2000" b="1" dirty="0"/>
          </a:p>
          <a:p>
            <a:pPr marL="319087" indent="0">
              <a:buNone/>
            </a:pPr>
            <a:r>
              <a:rPr lang="en-US" sz="2000" b="1" dirty="0"/>
              <a:t>Action ITSC23-</a:t>
            </a:r>
            <a:r>
              <a:rPr lang="de-DE" sz="2000" b="1" dirty="0"/>
              <a:t>AS-2 </a:t>
            </a:r>
            <a:r>
              <a:rPr lang="en-US" sz="2000" b="1" dirty="0"/>
              <a:t>to Mitch Goldberg:</a:t>
            </a:r>
          </a:p>
          <a:p>
            <a:pPr marL="319087" indent="0">
              <a:buNone/>
            </a:pPr>
            <a:r>
              <a:rPr lang="en-US" sz="2000" dirty="0"/>
              <a:t>To investigate why the VIIRS/</a:t>
            </a:r>
            <a:r>
              <a:rPr lang="en-US" sz="2000" dirty="0" err="1"/>
              <a:t>CrIS</a:t>
            </a:r>
            <a:r>
              <a:rPr lang="en-US" sz="2000" dirty="0"/>
              <a:t> software developed by EUMETSAT Via NWP/SAF is not used.</a:t>
            </a:r>
            <a:r>
              <a:rPr lang="fr-FR" sz="2000" dirty="0"/>
              <a:t> </a:t>
            </a:r>
            <a:endParaRPr lang="de-DE" sz="2000" dirty="0"/>
          </a:p>
          <a:p>
            <a:pPr marL="319087" indent="0">
              <a:buNone/>
            </a:pPr>
            <a:r>
              <a:rPr lang="en-US" sz="2000" b="1" dirty="0"/>
              <a:t>Recommendation ITSC23-</a:t>
            </a:r>
            <a:r>
              <a:rPr lang="de-DE" sz="2000" b="1" dirty="0"/>
              <a:t>AS-2 </a:t>
            </a:r>
            <a:r>
              <a:rPr lang="de-DE" sz="2000" b="1" dirty="0" err="1"/>
              <a:t>to</a:t>
            </a:r>
            <a:r>
              <a:rPr lang="de-DE" sz="2000" b="1" dirty="0"/>
              <a:t> Space </a:t>
            </a:r>
            <a:r>
              <a:rPr lang="de-DE" sz="2000" b="1" dirty="0" err="1"/>
              <a:t>Agencies</a:t>
            </a:r>
            <a:r>
              <a:rPr lang="de-DE" sz="2000" b="1" dirty="0"/>
              <a:t> (CMA)</a:t>
            </a:r>
            <a:r>
              <a:rPr lang="en-US" sz="2000" b="1" dirty="0"/>
              <a:t>:</a:t>
            </a:r>
          </a:p>
          <a:p>
            <a:pPr marL="319087" indent="0">
              <a:buNone/>
            </a:pPr>
            <a:r>
              <a:rPr lang="de-DE" sz="2000" dirty="0" err="1"/>
              <a:t>To</a:t>
            </a:r>
            <a:r>
              <a:rPr lang="de-DE" sz="2000" dirty="0"/>
              <a:t> </a:t>
            </a:r>
            <a:r>
              <a:rPr lang="de-DE" sz="2000" dirty="0" err="1"/>
              <a:t>analyse</a:t>
            </a:r>
            <a:r>
              <a:rPr lang="de-DE" sz="2000" dirty="0"/>
              <a:t> </a:t>
            </a:r>
            <a:r>
              <a:rPr lang="de-DE" sz="2000" dirty="0" err="1"/>
              <a:t>the</a:t>
            </a:r>
            <a:r>
              <a:rPr lang="de-DE" sz="2000" dirty="0"/>
              <a:t> </a:t>
            </a:r>
            <a:r>
              <a:rPr lang="de-DE" sz="2000" dirty="0" err="1"/>
              <a:t>need</a:t>
            </a:r>
            <a:r>
              <a:rPr lang="de-DE" sz="2000" dirty="0"/>
              <a:t> </a:t>
            </a:r>
            <a:r>
              <a:rPr lang="de-DE" sz="2000" dirty="0" err="1"/>
              <a:t>of</a:t>
            </a:r>
            <a:r>
              <a:rPr lang="de-DE" sz="2000" dirty="0"/>
              <a:t> </a:t>
            </a:r>
            <a:r>
              <a:rPr lang="de-DE" sz="2000" dirty="0" err="1"/>
              <a:t>having</a:t>
            </a:r>
            <a:r>
              <a:rPr lang="de-DE" sz="2000" dirty="0"/>
              <a:t> </a:t>
            </a:r>
            <a:r>
              <a:rPr lang="de-DE" sz="2000" dirty="0" err="1"/>
              <a:t>the</a:t>
            </a:r>
            <a:r>
              <a:rPr lang="de-DE" sz="2000" dirty="0"/>
              <a:t> MERSI </a:t>
            </a:r>
            <a:r>
              <a:rPr lang="de-DE" sz="2000" dirty="0" err="1"/>
              <a:t>cloud</a:t>
            </a:r>
            <a:r>
              <a:rPr lang="de-DE" sz="2000" dirty="0"/>
              <a:t> </a:t>
            </a:r>
            <a:r>
              <a:rPr lang="de-DE" sz="2000" dirty="0" err="1"/>
              <a:t>amount</a:t>
            </a:r>
            <a:r>
              <a:rPr lang="de-DE" sz="2000" dirty="0"/>
              <a:t> </a:t>
            </a:r>
            <a:r>
              <a:rPr lang="de-DE" sz="2000" dirty="0" err="1"/>
              <a:t>and</a:t>
            </a:r>
            <a:r>
              <a:rPr lang="de-DE" sz="2000" dirty="0"/>
              <a:t> MERSI </a:t>
            </a:r>
            <a:r>
              <a:rPr lang="de-DE" sz="2000" dirty="0" err="1"/>
              <a:t>radiances</a:t>
            </a:r>
            <a:r>
              <a:rPr lang="de-DE" sz="2000" dirty="0"/>
              <a:t> </a:t>
            </a:r>
            <a:r>
              <a:rPr lang="de-DE" sz="2000" dirty="0" err="1"/>
              <a:t>coregistered</a:t>
            </a:r>
            <a:r>
              <a:rPr lang="de-DE" sz="2000" dirty="0"/>
              <a:t> </a:t>
            </a:r>
            <a:r>
              <a:rPr lang="de-DE" sz="2000" dirty="0" err="1"/>
              <a:t>with</a:t>
            </a:r>
            <a:r>
              <a:rPr lang="de-DE" sz="2000" dirty="0"/>
              <a:t> HIRAS </a:t>
            </a:r>
            <a:r>
              <a:rPr lang="de-DE" sz="2000" dirty="0" err="1"/>
              <a:t>pixels</a:t>
            </a:r>
            <a:r>
              <a:rPr lang="de-DE" sz="2000" dirty="0"/>
              <a:t> </a:t>
            </a:r>
            <a:r>
              <a:rPr lang="de-DE" sz="2000" dirty="0" err="1"/>
              <a:t>and</a:t>
            </a:r>
            <a:r>
              <a:rPr lang="de-DE" sz="2000" dirty="0"/>
              <a:t> </a:t>
            </a:r>
            <a:r>
              <a:rPr lang="de-DE" sz="2000" dirty="0" err="1"/>
              <a:t>possibly</a:t>
            </a:r>
            <a:r>
              <a:rPr lang="de-DE" sz="2000" dirty="0"/>
              <a:t> </a:t>
            </a:r>
            <a:r>
              <a:rPr lang="de-DE" sz="2000" dirty="0" err="1"/>
              <a:t>to</a:t>
            </a:r>
            <a:r>
              <a:rPr lang="de-DE" sz="2000" dirty="0"/>
              <a:t> </a:t>
            </a:r>
            <a:r>
              <a:rPr lang="de-DE" sz="2000" dirty="0" err="1"/>
              <a:t>develop</a:t>
            </a:r>
            <a:r>
              <a:rPr lang="de-DE" sz="2000" dirty="0"/>
              <a:t> </a:t>
            </a:r>
            <a:r>
              <a:rPr lang="de-DE" sz="2000" dirty="0" err="1"/>
              <a:t>the</a:t>
            </a:r>
            <a:r>
              <a:rPr lang="de-DE" sz="2000" dirty="0"/>
              <a:t> </a:t>
            </a:r>
            <a:r>
              <a:rPr lang="de-DE" sz="2000" dirty="0" err="1"/>
              <a:t>new</a:t>
            </a:r>
            <a:r>
              <a:rPr lang="de-DE" sz="2000" dirty="0"/>
              <a:t> </a:t>
            </a:r>
            <a:r>
              <a:rPr lang="de-DE" sz="2000" dirty="0" err="1"/>
              <a:t>products</a:t>
            </a:r>
            <a:r>
              <a:rPr lang="de-DE" sz="2000" dirty="0"/>
              <a:t> </a:t>
            </a:r>
            <a:r>
              <a:rPr lang="de-DE" sz="2000" dirty="0" err="1"/>
              <a:t>accordingly</a:t>
            </a:r>
            <a:r>
              <a:rPr lang="de-DE" sz="2000" dirty="0"/>
              <a:t>. </a:t>
            </a:r>
          </a:p>
          <a:p>
            <a:pPr marL="319087" indent="0">
              <a:buNone/>
            </a:pPr>
            <a:endParaRPr lang="de-DE" sz="2000" dirty="0"/>
          </a:p>
          <a:p>
            <a:pPr>
              <a:buFont typeface="Wingdings" pitchFamily="2" charset="2"/>
              <a:buChar char="Ø"/>
            </a:pPr>
            <a:r>
              <a:rPr lang="en-GB" sz="2400" b="1" dirty="0">
                <a:solidFill>
                  <a:srgbClr val="00B050"/>
                </a:solidFill>
              </a:rPr>
              <a:t>Defer to ITSC-24; perhaps already addressed by NWP-WG</a:t>
            </a:r>
            <a:endParaRPr lang="de-DE" sz="2400" dirty="0"/>
          </a:p>
        </p:txBody>
      </p:sp>
      <p:sp>
        <p:nvSpPr>
          <p:cNvPr id="5" name="Slide Number Placeholder 4">
            <a:extLst>
              <a:ext uri="{FF2B5EF4-FFF2-40B4-BE49-F238E27FC236}">
                <a16:creationId xmlns:a16="http://schemas.microsoft.com/office/drawing/2014/main" id="{23DC9379-228A-4F4E-B166-1B5134E16B5D}"/>
              </a:ext>
            </a:extLst>
          </p:cNvPr>
          <p:cNvSpPr>
            <a:spLocks noGrp="1"/>
          </p:cNvSpPr>
          <p:nvPr>
            <p:ph type="sldNum" sz="quarter" idx="12"/>
          </p:nvPr>
        </p:nvSpPr>
        <p:spPr>
          <a:xfrm>
            <a:off x="8681545" y="6569185"/>
            <a:ext cx="2743200" cy="365125"/>
          </a:xfrm>
        </p:spPr>
        <p:txBody>
          <a:bodyPr/>
          <a:lstStyle/>
          <a:p>
            <a:fld id="{0AE6E14A-13BE-8049-98CF-53AB116DFCE3}" type="slidenum">
              <a:rPr lang="fr-FR" smtClean="0"/>
              <a:t>4</a:t>
            </a:fld>
            <a:endParaRPr lang="fr-FR" dirty="0"/>
          </a:p>
        </p:txBody>
      </p:sp>
    </p:spTree>
    <p:extLst>
      <p:ext uri="{BB962C8B-B14F-4D97-AF65-F5344CB8AC3E}">
        <p14:creationId xmlns:p14="http://schemas.microsoft.com/office/powerpoint/2010/main" val="85418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013"/>
            <a:ext cx="10515600" cy="719756"/>
          </a:xfrm>
        </p:spPr>
        <p:txBody>
          <a:bodyPr/>
          <a:lstStyle/>
          <a:p>
            <a:r>
              <a:rPr lang="en-GB" b="1" dirty="0">
                <a:solidFill>
                  <a:schemeClr val="accent1"/>
                </a:solidFill>
              </a:rPr>
              <a:t>Planned sensors and data: PC products</a:t>
            </a:r>
            <a:endParaRPr lang="fr-FR" b="1" dirty="0">
              <a:solidFill>
                <a:schemeClr val="accent1"/>
              </a:solidFill>
            </a:endParaRPr>
          </a:p>
        </p:txBody>
      </p:sp>
      <p:sp>
        <p:nvSpPr>
          <p:cNvPr id="13" name="Espace réservé du contenu 2"/>
          <p:cNvSpPr txBox="1">
            <a:spLocks/>
          </p:cNvSpPr>
          <p:nvPr/>
        </p:nvSpPr>
        <p:spPr>
          <a:xfrm>
            <a:off x="38100" y="759741"/>
            <a:ext cx="11976100" cy="28468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19087" indent="0">
              <a:buFont typeface="Arial"/>
              <a:buNone/>
            </a:pPr>
            <a:r>
              <a:rPr lang="en-US" sz="1800" b="1" dirty="0"/>
              <a:t>At ITSC-23:</a:t>
            </a:r>
          </a:p>
          <a:p>
            <a:pPr marL="319087" indent="0">
              <a:buFont typeface="Arial"/>
              <a:buNone/>
            </a:pPr>
            <a:r>
              <a:rPr lang="en-US" sz="1800" b="1" dirty="0"/>
              <a:t>EUMETSAT presented the status of the hybrid approach development and the activities related to the use of reconstructed radiances in NWP and Atmospheric Composition (AC) user communities. The hybrid methodology is being refined at the very moment to capture all atmospheric signal to answer the AC user needs.</a:t>
            </a:r>
          </a:p>
          <a:p>
            <a:pPr marL="319087" indent="0">
              <a:buNone/>
            </a:pPr>
            <a:r>
              <a:rPr lang="en-US" sz="1800" b="1" dirty="0"/>
              <a:t>CIMSS/SSEC mentioned that the hybrid approach is currently being implemented for the </a:t>
            </a:r>
            <a:r>
              <a:rPr lang="en-US" sz="1800" b="1" dirty="0" err="1"/>
              <a:t>CrIS</a:t>
            </a:r>
            <a:r>
              <a:rPr lang="en-US" sz="1800" b="1" dirty="0"/>
              <a:t> products.</a:t>
            </a:r>
          </a:p>
          <a:p>
            <a:pPr marL="319087" indent="0">
              <a:buNone/>
            </a:pPr>
            <a:r>
              <a:rPr lang="en-US" sz="1800" b="1" dirty="0"/>
              <a:t>The dissemination of a Local Area Coverage (LAC) the MTG IRS L1 PC ~ 1.1 Gb (ITSC22-AS-4) was closed.</a:t>
            </a:r>
          </a:p>
          <a:p>
            <a:pPr marL="319087" indent="0">
              <a:buNone/>
            </a:pPr>
            <a:endParaRPr lang="en-US" sz="1800" b="1" dirty="0"/>
          </a:p>
          <a:p>
            <a:pPr marL="319087" indent="0">
              <a:buNone/>
            </a:pPr>
            <a:r>
              <a:rPr lang="en-GB" sz="1800" b="1" dirty="0"/>
              <a:t>Action ITSC23-AS-2 to NWP </a:t>
            </a:r>
            <a:r>
              <a:rPr lang="en-GB" sz="1800" b="1" dirty="0" err="1"/>
              <a:t>centers</a:t>
            </a:r>
            <a:r>
              <a:rPr lang="en-GB" sz="1800" b="1" dirty="0"/>
              <a:t>: </a:t>
            </a:r>
          </a:p>
          <a:p>
            <a:pPr marL="319087" indent="0">
              <a:buNone/>
            </a:pPr>
            <a:r>
              <a:rPr lang="en-GB" sz="1800" b="1" dirty="0"/>
              <a:t>To investigate the use of theoretical PC reconstructed radiances, for a representative set of spectral channels, to be used in the radiance assimilation process.</a:t>
            </a:r>
          </a:p>
          <a:p>
            <a:pPr marL="319087" indent="0">
              <a:buNone/>
            </a:pPr>
            <a:endParaRPr lang="en-GB" sz="1800" b="1" dirty="0"/>
          </a:p>
          <a:p>
            <a:pPr marL="604837" indent="-285750">
              <a:buFont typeface="Wingdings" pitchFamily="2" charset="2"/>
              <a:buChar char="Ø"/>
            </a:pPr>
            <a:r>
              <a:rPr lang="en-GB" sz="1800" b="1" dirty="0">
                <a:solidFill>
                  <a:srgbClr val="00B050"/>
                </a:solidFill>
              </a:rPr>
              <a:t>Progress made at ECMWF to assimilate reconstructed radiances</a:t>
            </a:r>
          </a:p>
          <a:p>
            <a:pPr marL="604837" indent="-285750">
              <a:buFont typeface="Wingdings" pitchFamily="2" charset="2"/>
              <a:buChar char="Ø"/>
            </a:pPr>
            <a:r>
              <a:rPr lang="en-GB" sz="1800" b="1" dirty="0">
                <a:solidFill>
                  <a:srgbClr val="00B050"/>
                </a:solidFill>
              </a:rPr>
              <a:t>IASI Hybrid PCs will be operational in Q3 at EUMETSAT</a:t>
            </a:r>
          </a:p>
          <a:p>
            <a:pPr marL="604837" indent="-285750">
              <a:buFont typeface="Wingdings" pitchFamily="2" charset="2"/>
              <a:buChar char="Ø"/>
            </a:pPr>
            <a:r>
              <a:rPr lang="en-GB" sz="1800" b="1" dirty="0">
                <a:solidFill>
                  <a:srgbClr val="00B050"/>
                </a:solidFill>
              </a:rPr>
              <a:t>Progress on Hybrid PC methodology for </a:t>
            </a:r>
            <a:r>
              <a:rPr lang="en-GB" sz="1800" b="1" dirty="0" err="1">
                <a:solidFill>
                  <a:srgbClr val="00B050"/>
                </a:solidFill>
              </a:rPr>
              <a:t>CrIS</a:t>
            </a:r>
            <a:endParaRPr lang="en-GB" sz="1800" b="1" dirty="0">
              <a:solidFill>
                <a:srgbClr val="00B050"/>
              </a:solidFill>
            </a:endParaRPr>
          </a:p>
          <a:p>
            <a:pPr marL="604837" indent="-285750">
              <a:buFont typeface="Wingdings" pitchFamily="2" charset="2"/>
              <a:buChar char="Ø"/>
            </a:pPr>
            <a:endParaRPr lang="en-GB" sz="1800" b="1" dirty="0">
              <a:solidFill>
                <a:srgbClr val="00B050"/>
              </a:solidFill>
            </a:endParaRPr>
          </a:p>
          <a:p>
            <a:pPr marL="319087" indent="0">
              <a:buFont typeface="Arial"/>
              <a:buNone/>
            </a:pPr>
            <a:endParaRPr lang="en-US" sz="1800" b="1" dirty="0"/>
          </a:p>
        </p:txBody>
      </p:sp>
    </p:spTree>
    <p:extLst>
      <p:ext uri="{BB962C8B-B14F-4D97-AF65-F5344CB8AC3E}">
        <p14:creationId xmlns:p14="http://schemas.microsoft.com/office/powerpoint/2010/main" val="156985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5509"/>
            <a:ext cx="10515600" cy="719756"/>
          </a:xfrm>
        </p:spPr>
        <p:txBody>
          <a:bodyPr/>
          <a:lstStyle/>
          <a:p>
            <a:r>
              <a:rPr lang="en-GB" b="1" dirty="0">
                <a:solidFill>
                  <a:schemeClr val="accent1"/>
                </a:solidFill>
              </a:rPr>
              <a:t>Planned sensors and data: CMA</a:t>
            </a:r>
            <a:endParaRPr lang="fr-FR" b="1" dirty="0">
              <a:solidFill>
                <a:schemeClr val="accent1"/>
              </a:solidFill>
            </a:endParaRPr>
          </a:p>
        </p:txBody>
      </p:sp>
      <p:sp>
        <p:nvSpPr>
          <p:cNvPr id="3" name="Espace réservé du contenu 2"/>
          <p:cNvSpPr>
            <a:spLocks noGrp="1"/>
          </p:cNvSpPr>
          <p:nvPr>
            <p:ph idx="1"/>
          </p:nvPr>
        </p:nvSpPr>
        <p:spPr>
          <a:xfrm>
            <a:off x="241445" y="1141410"/>
            <a:ext cx="11530944" cy="3053573"/>
          </a:xfrm>
        </p:spPr>
        <p:txBody>
          <a:bodyPr>
            <a:noAutofit/>
          </a:bodyPr>
          <a:lstStyle/>
          <a:p>
            <a:pPr marL="0" indent="0">
              <a:buNone/>
            </a:pPr>
            <a:r>
              <a:rPr lang="fr-FR" sz="2400" b="1" dirty="0">
                <a:latin typeface="Calibri" charset="0"/>
                <a:ea typeface="Calibri" charset="0"/>
                <a:cs typeface="Calibri" charset="0"/>
              </a:rPr>
              <a:t>At ITSC-23: </a:t>
            </a:r>
            <a:r>
              <a:rPr lang="fr-FR" sz="2400" b="1" dirty="0" err="1">
                <a:latin typeface="Calibri" charset="0"/>
                <a:ea typeface="Calibri" charset="0"/>
                <a:cs typeface="Calibri" charset="0"/>
              </a:rPr>
              <a:t>Updated</a:t>
            </a:r>
            <a:r>
              <a:rPr lang="fr-FR" sz="2400" b="1" dirty="0">
                <a:latin typeface="Calibri" charset="0"/>
                <a:ea typeface="Calibri" charset="0"/>
                <a:cs typeface="Calibri" charset="0"/>
              </a:rPr>
              <a:t> </a:t>
            </a:r>
            <a:r>
              <a:rPr lang="fr-FR" sz="2400" b="1" dirty="0" err="1">
                <a:latin typeface="Calibri" charset="0"/>
                <a:ea typeface="Calibri" charset="0"/>
                <a:cs typeface="Calibri" charset="0"/>
              </a:rPr>
              <a:t>presentation</a:t>
            </a:r>
            <a:r>
              <a:rPr lang="fr-FR" sz="2400" b="1" dirty="0">
                <a:latin typeface="Calibri" charset="0"/>
                <a:ea typeface="Calibri" charset="0"/>
                <a:cs typeface="Calibri" charset="0"/>
              </a:rPr>
              <a:t> </a:t>
            </a:r>
            <a:r>
              <a:rPr lang="fr-FR" sz="2400" b="1" dirty="0" err="1">
                <a:latin typeface="Calibri" charset="0"/>
                <a:ea typeface="Calibri" charset="0"/>
                <a:cs typeface="Calibri" charset="0"/>
              </a:rPr>
              <a:t>from</a:t>
            </a:r>
            <a:r>
              <a:rPr lang="fr-FR" sz="2400" b="1" dirty="0">
                <a:latin typeface="Calibri" charset="0"/>
                <a:ea typeface="Calibri" charset="0"/>
                <a:cs typeface="Calibri" charset="0"/>
              </a:rPr>
              <a:t> CMA of the </a:t>
            </a:r>
            <a:r>
              <a:rPr lang="fr-FR" sz="2400" b="1" dirty="0" err="1">
                <a:latin typeface="Calibri" charset="0"/>
                <a:ea typeface="Calibri" charset="0"/>
                <a:cs typeface="Calibri" charset="0"/>
              </a:rPr>
              <a:t>status</a:t>
            </a:r>
            <a:r>
              <a:rPr lang="fr-FR" sz="2400" b="1" dirty="0">
                <a:latin typeface="Calibri" charset="0"/>
                <a:ea typeface="Calibri" charset="0"/>
                <a:cs typeface="Calibri" charset="0"/>
              </a:rPr>
              <a:t> of </a:t>
            </a:r>
            <a:r>
              <a:rPr lang="fr-FR" sz="2400" b="1" dirty="0" err="1">
                <a:latin typeface="Calibri" charset="0"/>
                <a:ea typeface="Calibri" charset="0"/>
                <a:cs typeface="Calibri" charset="0"/>
              </a:rPr>
              <a:t>upcoming</a:t>
            </a:r>
            <a:r>
              <a:rPr lang="fr-FR" sz="2400" b="1" dirty="0">
                <a:latin typeface="Calibri" charset="0"/>
                <a:ea typeface="Calibri" charset="0"/>
                <a:cs typeface="Calibri" charset="0"/>
              </a:rPr>
              <a:t> FY-3D/FY-3E and F-4A/FY-4B. Lots of new information </a:t>
            </a:r>
            <a:r>
              <a:rPr lang="fr-FR" sz="2400" b="1" dirty="0" err="1">
                <a:latin typeface="Calibri" charset="0"/>
                <a:ea typeface="Calibri" charset="0"/>
                <a:cs typeface="Calibri" charset="0"/>
              </a:rPr>
              <a:t>given</a:t>
            </a:r>
            <a:r>
              <a:rPr lang="fr-FR" sz="2400" b="1" dirty="0">
                <a:latin typeface="Calibri" charset="0"/>
                <a:ea typeface="Calibri" charset="0"/>
                <a:cs typeface="Calibri" charset="0"/>
              </a:rPr>
              <a:t>, </a:t>
            </a:r>
            <a:r>
              <a:rPr lang="fr-FR" sz="2400" b="1" dirty="0" err="1">
                <a:latin typeface="Calibri" charset="0"/>
                <a:ea typeface="Calibri" charset="0"/>
                <a:cs typeface="Calibri" charset="0"/>
              </a:rPr>
              <a:t>including</a:t>
            </a:r>
            <a:r>
              <a:rPr lang="fr-FR" sz="2400" b="1" dirty="0">
                <a:latin typeface="Calibri" charset="0"/>
                <a:ea typeface="Calibri" charset="0"/>
                <a:cs typeface="Calibri" charset="0"/>
              </a:rPr>
              <a:t> the </a:t>
            </a:r>
            <a:r>
              <a:rPr lang="fr-FR" sz="2400" b="1" dirty="0" err="1">
                <a:latin typeface="Calibri" charset="0"/>
                <a:ea typeface="Calibri" charset="0"/>
                <a:cs typeface="Calibri" charset="0"/>
              </a:rPr>
              <a:t>following</a:t>
            </a:r>
            <a:r>
              <a:rPr lang="fr-FR" sz="2400" b="1" dirty="0">
                <a:latin typeface="Calibri" charset="0"/>
                <a:ea typeface="Calibri" charset="0"/>
                <a:cs typeface="Calibri" charset="0"/>
              </a:rPr>
              <a:t> points to </a:t>
            </a:r>
            <a:r>
              <a:rPr lang="fr-FR" sz="2400" b="1" dirty="0" err="1">
                <a:latin typeface="Calibri" charset="0"/>
                <a:ea typeface="Calibri" charset="0"/>
                <a:cs typeface="Calibri" charset="0"/>
              </a:rPr>
              <a:t>answer</a:t>
            </a:r>
            <a:r>
              <a:rPr lang="fr-FR" sz="2400" b="1" dirty="0">
                <a:latin typeface="Calibri" charset="0"/>
                <a:ea typeface="Calibri" charset="0"/>
                <a:cs typeface="Calibri" charset="0"/>
              </a:rPr>
              <a:t> the </a:t>
            </a:r>
            <a:r>
              <a:rPr lang="fr-FR" sz="2400" b="1" dirty="0" err="1">
                <a:latin typeface="Calibri" charset="0"/>
                <a:ea typeface="Calibri" charset="0"/>
                <a:cs typeface="Calibri" charset="0"/>
              </a:rPr>
              <a:t>recomm</a:t>
            </a:r>
            <a:r>
              <a:rPr lang="fr-FR" sz="2400" b="1" dirty="0">
                <a:latin typeface="Calibri" charset="0"/>
                <a:ea typeface="Calibri" charset="0"/>
                <a:cs typeface="Calibri" charset="0"/>
              </a:rPr>
              <a:t> of the ITSC-22: </a:t>
            </a:r>
          </a:p>
          <a:p>
            <a:pPr lvl="1">
              <a:buFont typeface="Wingdings" panose="05000000000000000000" pitchFamily="2" charset="2"/>
              <a:buChar char="§"/>
            </a:pPr>
            <a:r>
              <a:rPr lang="fr-FR" b="1" dirty="0">
                <a:latin typeface="Calibri" charset="0"/>
                <a:ea typeface="Calibri" charset="0"/>
                <a:cs typeface="Calibri" charset="0"/>
              </a:rPr>
              <a:t>HIRAS/FY-3E </a:t>
            </a:r>
            <a:r>
              <a:rPr lang="fr-FR" b="1" dirty="0" err="1">
                <a:latin typeface="Calibri" charset="0"/>
                <a:ea typeface="Calibri" charset="0"/>
                <a:cs typeface="Calibri" charset="0"/>
              </a:rPr>
              <a:t>spectra</a:t>
            </a:r>
            <a:r>
              <a:rPr lang="fr-FR" b="1" dirty="0">
                <a:latin typeface="Calibri" charset="0"/>
                <a:ea typeface="Calibri" charset="0"/>
                <a:cs typeface="Calibri" charset="0"/>
              </a:rPr>
              <a:t> </a:t>
            </a:r>
            <a:r>
              <a:rPr lang="fr-FR" b="1" dirty="0" err="1">
                <a:latin typeface="Calibri" charset="0"/>
                <a:ea typeface="Calibri" charset="0"/>
                <a:cs typeface="Calibri" charset="0"/>
              </a:rPr>
              <a:t>will</a:t>
            </a:r>
            <a:r>
              <a:rPr lang="fr-FR" b="1" dirty="0">
                <a:latin typeface="Calibri" charset="0"/>
                <a:ea typeface="Calibri" charset="0"/>
                <a:cs typeface="Calibri" charset="0"/>
              </a:rPr>
              <a:t> </a:t>
            </a:r>
            <a:r>
              <a:rPr lang="fr-FR" b="1" dirty="0" err="1">
                <a:latin typeface="Calibri" charset="0"/>
                <a:ea typeface="Calibri" charset="0"/>
                <a:cs typeface="Calibri" charset="0"/>
              </a:rPr>
              <a:t>be</a:t>
            </a:r>
            <a:r>
              <a:rPr lang="fr-FR" b="1" dirty="0">
                <a:latin typeface="Calibri" charset="0"/>
                <a:ea typeface="Calibri" charset="0"/>
                <a:cs typeface="Calibri" charset="0"/>
              </a:rPr>
              <a:t> </a:t>
            </a:r>
            <a:r>
              <a:rPr lang="fr-FR" b="1" dirty="0" err="1">
                <a:latin typeface="Calibri" charset="0"/>
                <a:ea typeface="Calibri" charset="0"/>
                <a:cs typeface="Calibri" charset="0"/>
              </a:rPr>
              <a:t>available</a:t>
            </a:r>
            <a:r>
              <a:rPr lang="fr-FR" b="1" dirty="0">
                <a:latin typeface="Calibri" charset="0"/>
                <a:ea typeface="Calibri" charset="0"/>
                <a:cs typeface="Calibri" charset="0"/>
              </a:rPr>
              <a:t> at full spectral </a:t>
            </a:r>
            <a:r>
              <a:rPr lang="fr-FR" b="1" dirty="0" err="1">
                <a:latin typeface="Calibri" charset="0"/>
                <a:ea typeface="Calibri" charset="0"/>
                <a:cs typeface="Calibri" charset="0"/>
              </a:rPr>
              <a:t>resolution</a:t>
            </a:r>
            <a:r>
              <a:rPr lang="fr-FR" b="1" dirty="0">
                <a:latin typeface="Calibri" charset="0"/>
                <a:ea typeface="Calibri" charset="0"/>
                <a:cs typeface="Calibri" charset="0"/>
              </a:rPr>
              <a:t> for all bands</a:t>
            </a:r>
          </a:p>
          <a:p>
            <a:pPr lvl="1">
              <a:buFont typeface="Wingdings" panose="05000000000000000000" pitchFamily="2" charset="2"/>
              <a:buChar char="§"/>
            </a:pPr>
            <a:r>
              <a:rPr lang="fr-FR" b="1" dirty="0">
                <a:latin typeface="Calibri" charset="0"/>
                <a:ea typeface="Calibri" charset="0"/>
                <a:cs typeface="Calibri" charset="0"/>
              </a:rPr>
              <a:t>HIRAS/FY-3E spectral </a:t>
            </a:r>
            <a:r>
              <a:rPr lang="fr-FR" b="1" dirty="0" err="1">
                <a:latin typeface="Calibri" charset="0"/>
                <a:ea typeface="Calibri" charset="0"/>
                <a:cs typeface="Calibri" charset="0"/>
              </a:rPr>
              <a:t>coverage</a:t>
            </a:r>
            <a:r>
              <a:rPr lang="fr-FR" b="1" dirty="0">
                <a:latin typeface="Calibri" charset="0"/>
                <a:ea typeface="Calibri" charset="0"/>
                <a:cs typeface="Calibri" charset="0"/>
              </a:rPr>
              <a:t> </a:t>
            </a:r>
            <a:r>
              <a:rPr lang="fr-FR" b="1" dirty="0" err="1">
                <a:latin typeface="Calibri" charset="0"/>
                <a:ea typeface="Calibri" charset="0"/>
                <a:cs typeface="Calibri" charset="0"/>
              </a:rPr>
              <a:t>will</a:t>
            </a:r>
            <a:r>
              <a:rPr lang="fr-FR" b="1" dirty="0">
                <a:latin typeface="Calibri" charset="0"/>
                <a:ea typeface="Calibri" charset="0"/>
                <a:cs typeface="Calibri" charset="0"/>
              </a:rPr>
              <a:t> </a:t>
            </a:r>
            <a:r>
              <a:rPr lang="fr-FR" b="1" dirty="0" err="1">
                <a:latin typeface="Calibri" charset="0"/>
                <a:ea typeface="Calibri" charset="0"/>
                <a:cs typeface="Calibri" charset="0"/>
              </a:rPr>
              <a:t>be</a:t>
            </a:r>
            <a:r>
              <a:rPr lang="fr-FR" b="1" dirty="0">
                <a:latin typeface="Calibri" charset="0"/>
                <a:ea typeface="Calibri" charset="0"/>
                <a:cs typeface="Calibri" charset="0"/>
              </a:rPr>
              <a:t> </a:t>
            </a:r>
            <a:r>
              <a:rPr lang="fr-FR" b="1" dirty="0" err="1">
                <a:latin typeface="Calibri" charset="0"/>
                <a:ea typeface="Calibri" charset="0"/>
                <a:cs typeface="Calibri" charset="0"/>
              </a:rPr>
              <a:t>continuous</a:t>
            </a:r>
            <a:r>
              <a:rPr lang="fr-FR" b="1" dirty="0">
                <a:latin typeface="Calibri" charset="0"/>
                <a:ea typeface="Calibri" charset="0"/>
                <a:cs typeface="Calibri" charset="0"/>
              </a:rPr>
              <a:t> </a:t>
            </a:r>
            <a:r>
              <a:rPr lang="fr-FR" b="1" dirty="0" err="1">
                <a:latin typeface="Calibri" charset="0"/>
                <a:ea typeface="Calibri" charset="0"/>
                <a:cs typeface="Calibri" charset="0"/>
              </a:rPr>
              <a:t>like</a:t>
            </a:r>
            <a:r>
              <a:rPr lang="fr-FR" b="1" dirty="0">
                <a:latin typeface="Calibri" charset="0"/>
                <a:ea typeface="Calibri" charset="0"/>
                <a:cs typeface="Calibri" charset="0"/>
              </a:rPr>
              <a:t> the IASI </a:t>
            </a:r>
            <a:r>
              <a:rPr lang="fr-FR" b="1" dirty="0" err="1">
                <a:latin typeface="Calibri" charset="0"/>
                <a:ea typeface="Calibri" charset="0"/>
                <a:cs typeface="Calibri" charset="0"/>
              </a:rPr>
              <a:t>spectra</a:t>
            </a:r>
            <a:endParaRPr lang="fr-FR" b="1" dirty="0">
              <a:latin typeface="Calibri" charset="0"/>
              <a:ea typeface="Calibri" charset="0"/>
              <a:cs typeface="Calibri" charset="0"/>
            </a:endParaRPr>
          </a:p>
          <a:p>
            <a:pPr lvl="1">
              <a:buFont typeface="Wingdings" panose="05000000000000000000" pitchFamily="2" charset="2"/>
              <a:buChar char="§"/>
            </a:pPr>
            <a:r>
              <a:rPr lang="fr-FR" b="1" dirty="0">
                <a:latin typeface="Calibri" charset="0"/>
                <a:ea typeface="Calibri" charset="0"/>
                <a:cs typeface="Calibri" charset="0"/>
              </a:rPr>
              <a:t>Data of FY3E/HIRAS and FY4B/GIIRS </a:t>
            </a:r>
            <a:r>
              <a:rPr lang="fr-FR" b="1" dirty="0" err="1">
                <a:latin typeface="Calibri" charset="0"/>
                <a:ea typeface="Calibri" charset="0"/>
                <a:cs typeface="Calibri" charset="0"/>
              </a:rPr>
              <a:t>will</a:t>
            </a:r>
            <a:r>
              <a:rPr lang="fr-FR" b="1" dirty="0">
                <a:latin typeface="Calibri" charset="0"/>
                <a:ea typeface="Calibri" charset="0"/>
                <a:cs typeface="Calibri" charset="0"/>
              </a:rPr>
              <a:t> </a:t>
            </a:r>
            <a:r>
              <a:rPr lang="fr-FR" b="1" dirty="0" err="1">
                <a:latin typeface="Calibri" charset="0"/>
                <a:ea typeface="Calibri" charset="0"/>
                <a:cs typeface="Calibri" charset="0"/>
              </a:rPr>
              <a:t>be</a:t>
            </a:r>
            <a:r>
              <a:rPr lang="fr-FR" b="1" dirty="0">
                <a:latin typeface="Calibri" charset="0"/>
                <a:ea typeface="Calibri" charset="0"/>
                <a:cs typeface="Calibri" charset="0"/>
              </a:rPr>
              <a:t> </a:t>
            </a:r>
            <a:r>
              <a:rPr lang="fr-FR" b="1" dirty="0" err="1">
                <a:latin typeface="Calibri" charset="0"/>
                <a:ea typeface="Calibri" charset="0"/>
                <a:cs typeface="Calibri" charset="0"/>
              </a:rPr>
              <a:t>disseminated</a:t>
            </a:r>
            <a:r>
              <a:rPr lang="fr-FR" b="1" dirty="0">
                <a:latin typeface="Calibri" charset="0"/>
                <a:ea typeface="Calibri" charset="0"/>
                <a:cs typeface="Calibri" charset="0"/>
              </a:rPr>
              <a:t> 6 </a:t>
            </a:r>
            <a:r>
              <a:rPr lang="fr-FR" b="1" dirty="0" err="1">
                <a:latin typeface="Calibri" charset="0"/>
                <a:ea typeface="Calibri" charset="0"/>
                <a:cs typeface="Calibri" charset="0"/>
              </a:rPr>
              <a:t>months</a:t>
            </a:r>
            <a:r>
              <a:rPr lang="fr-FR" b="1" dirty="0">
                <a:latin typeface="Calibri" charset="0"/>
                <a:ea typeface="Calibri" charset="0"/>
                <a:cs typeface="Calibri" charset="0"/>
              </a:rPr>
              <a:t> </a:t>
            </a:r>
            <a:r>
              <a:rPr lang="fr-FR" b="1" dirty="0" err="1">
                <a:latin typeface="Calibri" charset="0"/>
                <a:ea typeface="Calibri" charset="0"/>
                <a:cs typeface="Calibri" charset="0"/>
              </a:rPr>
              <a:t>after</a:t>
            </a:r>
            <a:r>
              <a:rPr lang="fr-FR" b="1" dirty="0">
                <a:latin typeface="Calibri" charset="0"/>
                <a:ea typeface="Calibri" charset="0"/>
                <a:cs typeface="Calibri" charset="0"/>
              </a:rPr>
              <a:t> </a:t>
            </a:r>
            <a:r>
              <a:rPr lang="fr-FR" b="1" dirty="0" err="1">
                <a:latin typeface="Calibri" charset="0"/>
                <a:ea typeface="Calibri" charset="0"/>
                <a:cs typeface="Calibri" charset="0"/>
              </a:rPr>
              <a:t>launch</a:t>
            </a:r>
            <a:r>
              <a:rPr lang="fr-FR" b="1" dirty="0">
                <a:latin typeface="Calibri" charset="0"/>
                <a:ea typeface="Calibri" charset="0"/>
                <a:cs typeface="Calibri" charset="0"/>
              </a:rPr>
              <a:t>: in </a:t>
            </a:r>
            <a:r>
              <a:rPr lang="fr-FR" b="1" dirty="0" err="1">
                <a:latin typeface="Calibri" charset="0"/>
                <a:ea typeface="Calibri" charset="0"/>
                <a:cs typeface="Calibri" charset="0"/>
              </a:rPr>
              <a:t>December</a:t>
            </a:r>
            <a:r>
              <a:rPr lang="fr-FR" b="1" dirty="0">
                <a:latin typeface="Calibri" charset="0"/>
                <a:ea typeface="Calibri" charset="0"/>
                <a:cs typeface="Calibri" charset="0"/>
              </a:rPr>
              <a:t> 2021 for FY4B/GIIRS and </a:t>
            </a:r>
            <a:r>
              <a:rPr lang="fr-FR" b="1" dirty="0" err="1">
                <a:latin typeface="Calibri" charset="0"/>
                <a:ea typeface="Calibri" charset="0"/>
                <a:cs typeface="Calibri" charset="0"/>
              </a:rPr>
              <a:t>January</a:t>
            </a:r>
            <a:r>
              <a:rPr lang="fr-FR" b="1" dirty="0">
                <a:latin typeface="Calibri" charset="0"/>
                <a:ea typeface="Calibri" charset="0"/>
                <a:cs typeface="Calibri" charset="0"/>
              </a:rPr>
              <a:t> 2022 for FY3E/HIRAS</a:t>
            </a:r>
          </a:p>
          <a:p>
            <a:pPr lvl="1">
              <a:buFont typeface="Wingdings" panose="05000000000000000000" pitchFamily="2" charset="2"/>
              <a:buChar char="§"/>
            </a:pPr>
            <a:r>
              <a:rPr lang="fr-FR" b="1" dirty="0">
                <a:latin typeface="Calibri" charset="0"/>
                <a:ea typeface="Calibri" charset="0"/>
                <a:cs typeface="Calibri" charset="0"/>
              </a:rPr>
              <a:t>LWIR of FY4B/GIIRS </a:t>
            </a:r>
            <a:r>
              <a:rPr lang="fr-FR" b="1" dirty="0" err="1">
                <a:latin typeface="Calibri" charset="0"/>
                <a:ea typeface="Calibri" charset="0"/>
                <a:cs typeface="Calibri" charset="0"/>
              </a:rPr>
              <a:t>is</a:t>
            </a:r>
            <a:r>
              <a:rPr lang="fr-FR" b="1" dirty="0">
                <a:latin typeface="Calibri" charset="0"/>
                <a:ea typeface="Calibri" charset="0"/>
                <a:cs typeface="Calibri" charset="0"/>
              </a:rPr>
              <a:t> 680-1130 cm</a:t>
            </a:r>
            <a:r>
              <a:rPr lang="fr-FR" b="1" baseline="30000" dirty="0">
                <a:latin typeface="Calibri" charset="0"/>
                <a:ea typeface="Calibri" charset="0"/>
                <a:cs typeface="Calibri" charset="0"/>
              </a:rPr>
              <a:t>-1</a:t>
            </a:r>
          </a:p>
          <a:p>
            <a:pPr marL="0" indent="0">
              <a:buNone/>
            </a:pPr>
            <a:endParaRPr lang="fr-FR" sz="2400" b="1" dirty="0">
              <a:latin typeface="Calibri" charset="0"/>
              <a:ea typeface="Calibri" charset="0"/>
              <a:cs typeface="Calibri" charset="0"/>
            </a:endParaRPr>
          </a:p>
          <a:p>
            <a:pPr marL="0" indent="0">
              <a:buNone/>
            </a:pPr>
            <a:endParaRPr lang="fr-FR" sz="2400" b="1" dirty="0">
              <a:latin typeface="Calibri" charset="0"/>
              <a:ea typeface="Calibri" charset="0"/>
              <a:cs typeface="Calibri" charset="0"/>
            </a:endParaRPr>
          </a:p>
          <a:p>
            <a:pPr>
              <a:buFont typeface="Wingdings" pitchFamily="2" charset="2"/>
              <a:buChar char="Ø"/>
            </a:pPr>
            <a:r>
              <a:rPr lang="en-US" sz="2400" b="1" dirty="0">
                <a:solidFill>
                  <a:srgbClr val="00B050"/>
                </a:solidFill>
              </a:rPr>
              <a:t>Further information provided today by Lee Lu (CMA)</a:t>
            </a:r>
          </a:p>
          <a:p>
            <a:pPr>
              <a:buFont typeface="Wingdings" pitchFamily="2" charset="2"/>
              <a:buChar char="Ø"/>
            </a:pPr>
            <a:r>
              <a:rPr lang="en-US" sz="2400" b="1" dirty="0">
                <a:solidFill>
                  <a:srgbClr val="00B050"/>
                </a:solidFill>
              </a:rPr>
              <a:t>Review of impact of GIIRS and HIRAS data on NWP and other applications at ITSC-24</a:t>
            </a:r>
            <a:endParaRPr lang="de-DE" sz="2400" dirty="0"/>
          </a:p>
          <a:p>
            <a:pPr marL="0" indent="0">
              <a:buNone/>
            </a:pPr>
            <a:endParaRPr lang="fr-FR" sz="2400" b="1" dirty="0">
              <a:latin typeface="Calibri" charset="0"/>
              <a:ea typeface="Calibri" charset="0"/>
              <a:cs typeface="Calibri"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id="{CC30B574-56FB-BE46-8525-328B3C4738FD}"/>
              </a:ext>
            </a:extLst>
          </p:cNvPr>
          <p:cNvSpPr>
            <a:spLocks noGrp="1"/>
          </p:cNvSpPr>
          <p:nvPr>
            <p:ph type="sldNum" sz="quarter" idx="12"/>
          </p:nvPr>
        </p:nvSpPr>
        <p:spPr/>
        <p:txBody>
          <a:bodyPr/>
          <a:lstStyle/>
          <a:p>
            <a:fld id="{0AE6E14A-13BE-8049-98CF-53AB116DFCE3}" type="slidenum">
              <a:rPr lang="fr-FR" smtClean="0"/>
              <a:t>6</a:t>
            </a:fld>
            <a:endParaRPr lang="fr-FR"/>
          </a:p>
        </p:txBody>
      </p:sp>
    </p:spTree>
    <p:extLst>
      <p:ext uri="{BB962C8B-B14F-4D97-AF65-F5344CB8AC3E}">
        <p14:creationId xmlns:p14="http://schemas.microsoft.com/office/powerpoint/2010/main" val="8803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CC5DCCD-A722-064A-B932-2D84FF9D326B}"/>
              </a:ext>
            </a:extLst>
          </p:cNvPr>
          <p:cNvSpPr/>
          <p:nvPr/>
        </p:nvSpPr>
        <p:spPr>
          <a:xfrm>
            <a:off x="304800" y="5532304"/>
            <a:ext cx="11582400" cy="91077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04800" y="1316296"/>
            <a:ext cx="11582400" cy="19692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04800" y="277352"/>
            <a:ext cx="10515600" cy="719756"/>
          </a:xfrm>
        </p:spPr>
        <p:txBody>
          <a:bodyPr>
            <a:normAutofit fontScale="90000"/>
          </a:bodyPr>
          <a:lstStyle/>
          <a:p>
            <a:r>
              <a:rPr lang="en-GB" b="1" dirty="0">
                <a:solidFill>
                  <a:schemeClr val="accent1"/>
                </a:solidFill>
              </a:rPr>
              <a:t>Next generation sensors and data.  </a:t>
            </a:r>
            <a:br>
              <a:rPr lang="en-GB" b="1" dirty="0">
                <a:solidFill>
                  <a:schemeClr val="accent1"/>
                </a:solidFill>
              </a:rPr>
            </a:br>
            <a:r>
              <a:rPr lang="en-GB" b="1" dirty="0">
                <a:solidFill>
                  <a:schemeClr val="accent1"/>
                </a:solidFill>
              </a:rPr>
              <a:t>Draft recommendations from the WG meeting:</a:t>
            </a:r>
            <a:endParaRPr lang="fr-FR" b="1" dirty="0">
              <a:solidFill>
                <a:schemeClr val="accent1"/>
              </a:solidFill>
            </a:endParaRPr>
          </a:p>
        </p:txBody>
      </p:sp>
      <p:sp>
        <p:nvSpPr>
          <p:cNvPr id="4" name="Rectangle 3"/>
          <p:cNvSpPr/>
          <p:nvPr/>
        </p:nvSpPr>
        <p:spPr>
          <a:xfrm>
            <a:off x="428864" y="1397675"/>
            <a:ext cx="11033760" cy="1754326"/>
          </a:xfrm>
          <a:prstGeom prst="rect">
            <a:avLst/>
          </a:prstGeom>
        </p:spPr>
        <p:txBody>
          <a:bodyPr wrap="square">
            <a:spAutoFit/>
          </a:bodyPr>
          <a:lstStyle/>
          <a:p>
            <a:r>
              <a:rPr lang="en-US" b="1" dirty="0"/>
              <a:t>Recommendation ITSC23-AS-3 to space agencies </a:t>
            </a:r>
            <a:r>
              <a:rPr lang="en-US" dirty="0"/>
              <a:t>to consider LEO constellations of small satellites to improve the temporal refresh.  However the backbone of high quality stable measurements of visible, infrared, microwave, UV, established by NASA (AQUA), NOAA (JPSS), and EUMETSAT (</a:t>
            </a:r>
            <a:r>
              <a:rPr lang="en-US" dirty="0" err="1"/>
              <a:t>Metop</a:t>
            </a:r>
            <a:r>
              <a:rPr lang="en-US" dirty="0"/>
              <a:t>) measurements are still needed. With an observatory of at least microwave , infrared, imagery  and ozone to allow continuation of climate data records in fixed stable orbits with two satellites in each orbit for intercalibration enabling - continuation of climate data records,  and for intercalibration of </a:t>
            </a:r>
            <a:r>
              <a:rPr lang="en-US" dirty="0" err="1"/>
              <a:t>smallsats</a:t>
            </a:r>
            <a:r>
              <a:rPr lang="en-US" dirty="0"/>
              <a:t> in extended orbits, as well as a stable long-term observations for NWP.</a:t>
            </a:r>
          </a:p>
        </p:txBody>
      </p:sp>
      <p:sp>
        <p:nvSpPr>
          <p:cNvPr id="9" name="Rectangle 8">
            <a:extLst>
              <a:ext uri="{FF2B5EF4-FFF2-40B4-BE49-F238E27FC236}">
                <a16:creationId xmlns:a16="http://schemas.microsoft.com/office/drawing/2014/main" id="{5A68E6BC-7208-7746-9EC3-B81313A3F1DC}"/>
              </a:ext>
            </a:extLst>
          </p:cNvPr>
          <p:cNvSpPr/>
          <p:nvPr/>
        </p:nvSpPr>
        <p:spPr>
          <a:xfrm>
            <a:off x="304800" y="3492064"/>
            <a:ext cx="11582400" cy="8592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C2009DA-6174-4B4C-95A7-1A35E71A1257}"/>
              </a:ext>
            </a:extLst>
          </p:cNvPr>
          <p:cNvSpPr/>
          <p:nvPr/>
        </p:nvSpPr>
        <p:spPr>
          <a:xfrm>
            <a:off x="428864" y="3573443"/>
            <a:ext cx="11033760" cy="923330"/>
          </a:xfrm>
          <a:prstGeom prst="rect">
            <a:avLst/>
          </a:prstGeom>
        </p:spPr>
        <p:txBody>
          <a:bodyPr wrap="square">
            <a:spAutoFit/>
          </a:bodyPr>
          <a:lstStyle/>
          <a:p>
            <a:r>
              <a:rPr lang="en-US" b="1" dirty="0"/>
              <a:t>Recommendation ITSC23-AS-4 to space agencies </a:t>
            </a:r>
            <a:r>
              <a:rPr lang="en-US" dirty="0"/>
              <a:t>to continue to employ the traditional longwave infrared spectral radiance measurement band on all future hyperspectral IR satellite sensors </a:t>
            </a:r>
          </a:p>
          <a:p>
            <a:r>
              <a:rPr lang="en-US" dirty="0"/>
              <a:t> </a:t>
            </a:r>
            <a:r>
              <a:rPr lang="en-GB" dirty="0">
                <a:latin typeface="Calibri (body)"/>
                <a:ea typeface="Times New Roman" panose="02020603050405020304" pitchFamily="18" charset="0"/>
              </a:rPr>
              <a:t> </a:t>
            </a:r>
            <a:endParaRPr lang="en-GB" dirty="0">
              <a:latin typeface="Calibri (body)"/>
              <a:ea typeface="Calibri" panose="020F0502020204030204" pitchFamily="34" charset="0"/>
            </a:endParaRPr>
          </a:p>
        </p:txBody>
      </p:sp>
      <p:sp>
        <p:nvSpPr>
          <p:cNvPr id="11" name="Rectangle 10">
            <a:extLst>
              <a:ext uri="{FF2B5EF4-FFF2-40B4-BE49-F238E27FC236}">
                <a16:creationId xmlns:a16="http://schemas.microsoft.com/office/drawing/2014/main" id="{F38EA285-2B11-0D4A-8876-485FC446F908}"/>
              </a:ext>
            </a:extLst>
          </p:cNvPr>
          <p:cNvSpPr/>
          <p:nvPr/>
        </p:nvSpPr>
        <p:spPr>
          <a:xfrm>
            <a:off x="304800" y="4601105"/>
            <a:ext cx="11582400" cy="7777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E1C2E2E-88B2-D346-840D-444AE57AF683}"/>
              </a:ext>
            </a:extLst>
          </p:cNvPr>
          <p:cNvSpPr/>
          <p:nvPr/>
        </p:nvSpPr>
        <p:spPr>
          <a:xfrm>
            <a:off x="428864" y="4682483"/>
            <a:ext cx="11395274" cy="2031325"/>
          </a:xfrm>
          <a:prstGeom prst="rect">
            <a:avLst/>
          </a:prstGeom>
        </p:spPr>
        <p:txBody>
          <a:bodyPr wrap="square">
            <a:spAutoFit/>
          </a:bodyPr>
          <a:lstStyle/>
          <a:p>
            <a:r>
              <a:rPr lang="en-US" b="1" dirty="0"/>
              <a:t>Recommendation ITSC23-AS-5 to NOAA </a:t>
            </a:r>
            <a:r>
              <a:rPr lang="en-US" dirty="0"/>
              <a:t>to more quickly develop the plan for its Next-Gen LEO mission/payloads and incorporate feedback from international partners.</a:t>
            </a:r>
          </a:p>
          <a:p>
            <a:endParaRPr lang="en-US" dirty="0">
              <a:latin typeface="Calibri (body)"/>
              <a:ea typeface="Calibri" panose="020F0502020204030204" pitchFamily="34" charset="0"/>
            </a:endParaRPr>
          </a:p>
          <a:p>
            <a:r>
              <a:rPr lang="en-US" b="1" dirty="0"/>
              <a:t>Recommendation ITSC22-AS-6 to NOAA </a:t>
            </a:r>
            <a:r>
              <a:rPr lang="en-US" dirty="0"/>
              <a:t>to expedite the implementation of an advanced IR imaging infrared sounder for GEO-XO to assure on-orbit operations by 2030 with a goal of the mid-2020s for better coordination with other international efforts to achieve a more effective global ring.</a:t>
            </a:r>
          </a:p>
          <a:p>
            <a:endParaRPr lang="en-GB" dirty="0">
              <a:latin typeface="Calibri (body)"/>
              <a:ea typeface="Calibri" panose="020F0502020204030204" pitchFamily="34" charset="0"/>
            </a:endParaRPr>
          </a:p>
        </p:txBody>
      </p:sp>
      <p:sp>
        <p:nvSpPr>
          <p:cNvPr id="13" name="Slide Number Placeholder 12">
            <a:extLst>
              <a:ext uri="{FF2B5EF4-FFF2-40B4-BE49-F238E27FC236}">
                <a16:creationId xmlns:a16="http://schemas.microsoft.com/office/drawing/2014/main" id="{B48A3392-46A8-A44C-8E2D-E602B2E0F726}"/>
              </a:ext>
            </a:extLst>
          </p:cNvPr>
          <p:cNvSpPr>
            <a:spLocks noGrp="1"/>
          </p:cNvSpPr>
          <p:nvPr>
            <p:ph type="sldNum" sz="quarter" idx="12"/>
          </p:nvPr>
        </p:nvSpPr>
        <p:spPr/>
        <p:txBody>
          <a:bodyPr/>
          <a:lstStyle/>
          <a:p>
            <a:fld id="{0AE6E14A-13BE-8049-98CF-53AB116DFCE3}" type="slidenum">
              <a:rPr lang="fr-FR" smtClean="0"/>
              <a:t>7</a:t>
            </a:fld>
            <a:endParaRPr lang="fr-FR"/>
          </a:p>
        </p:txBody>
      </p:sp>
    </p:spTree>
    <p:extLst>
      <p:ext uri="{BB962C8B-B14F-4D97-AF65-F5344CB8AC3E}">
        <p14:creationId xmlns:p14="http://schemas.microsoft.com/office/powerpoint/2010/main" val="299942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0758"/>
            <a:ext cx="10515600" cy="719756"/>
          </a:xfrm>
        </p:spPr>
        <p:txBody>
          <a:bodyPr/>
          <a:lstStyle/>
          <a:p>
            <a:r>
              <a:rPr lang="en-GB" b="1" dirty="0">
                <a:solidFill>
                  <a:schemeClr val="accent1"/>
                </a:solidFill>
              </a:rPr>
              <a:t>Next generation sensors and data: NOAA</a:t>
            </a:r>
            <a:endParaRPr lang="fr-FR" b="1" dirty="0">
              <a:solidFill>
                <a:schemeClr val="accent1"/>
              </a:solidFill>
            </a:endParaRPr>
          </a:p>
        </p:txBody>
      </p:sp>
      <p:sp>
        <p:nvSpPr>
          <p:cNvPr id="7" name="Espace réservé du contenu 2"/>
          <p:cNvSpPr>
            <a:spLocks noGrp="1"/>
          </p:cNvSpPr>
          <p:nvPr>
            <p:ph idx="1"/>
          </p:nvPr>
        </p:nvSpPr>
        <p:spPr>
          <a:xfrm>
            <a:off x="72570" y="682654"/>
            <a:ext cx="12119429" cy="2345635"/>
          </a:xfrm>
        </p:spPr>
        <p:txBody>
          <a:bodyPr>
            <a:noAutofit/>
          </a:bodyPr>
          <a:lstStyle/>
          <a:p>
            <a:pPr marL="319087" indent="0">
              <a:buNone/>
            </a:pPr>
            <a:endParaRPr lang="en-GB" sz="2400" b="1" dirty="0"/>
          </a:p>
          <a:p>
            <a:pPr marL="661987" indent="-342900"/>
            <a:r>
              <a:rPr lang="en-GB" sz="2400" b="1" dirty="0"/>
              <a:t>GEO:</a:t>
            </a:r>
          </a:p>
          <a:p>
            <a:pPr marL="661987" indent="-342900"/>
            <a:endParaRPr lang="en-GB" sz="2400" b="1" dirty="0"/>
          </a:p>
          <a:p>
            <a:pPr marL="661987" indent="-342900"/>
            <a:endParaRPr lang="en-GB" sz="2400" b="1" dirty="0"/>
          </a:p>
          <a:p>
            <a:pPr marL="319087" indent="0">
              <a:buNone/>
            </a:pPr>
            <a:endParaRPr lang="en-US" sz="2400" b="1" dirty="0"/>
          </a:p>
          <a:p>
            <a:pPr marL="0" indent="0">
              <a:buNone/>
            </a:pPr>
            <a:endParaRPr lang="de-DE" sz="2400" dirty="0"/>
          </a:p>
        </p:txBody>
      </p:sp>
      <p:pic>
        <p:nvPicPr>
          <p:cNvPr id="5" name="Picture 4">
            <a:extLst>
              <a:ext uri="{FF2B5EF4-FFF2-40B4-BE49-F238E27FC236}">
                <a16:creationId xmlns:a16="http://schemas.microsoft.com/office/drawing/2014/main" id="{CADD937E-52CF-B144-908E-7A96A10E56CC}"/>
              </a:ext>
            </a:extLst>
          </p:cNvPr>
          <p:cNvPicPr>
            <a:picLocks noChangeAspect="1"/>
          </p:cNvPicPr>
          <p:nvPr/>
        </p:nvPicPr>
        <p:blipFill>
          <a:blip r:embed="rId2"/>
          <a:stretch>
            <a:fillRect/>
          </a:stretch>
        </p:blipFill>
        <p:spPr>
          <a:xfrm>
            <a:off x="1801586" y="929212"/>
            <a:ext cx="5110110" cy="2580959"/>
          </a:xfrm>
          <a:prstGeom prst="rect">
            <a:avLst/>
          </a:prstGeom>
        </p:spPr>
      </p:pic>
      <p:pic>
        <p:nvPicPr>
          <p:cNvPr id="9" name="Picture 8">
            <a:extLst>
              <a:ext uri="{FF2B5EF4-FFF2-40B4-BE49-F238E27FC236}">
                <a16:creationId xmlns:a16="http://schemas.microsoft.com/office/drawing/2014/main" id="{1A4A05A4-E269-3D44-9358-CC01BA9333FA}"/>
              </a:ext>
            </a:extLst>
          </p:cNvPr>
          <p:cNvPicPr>
            <a:picLocks noChangeAspect="1"/>
          </p:cNvPicPr>
          <p:nvPr/>
        </p:nvPicPr>
        <p:blipFill rotWithShape="1">
          <a:blip r:embed="rId3"/>
          <a:srcRect l="6105" t="19617" r="3061"/>
          <a:stretch/>
        </p:blipFill>
        <p:spPr>
          <a:xfrm>
            <a:off x="6674673" y="3788522"/>
            <a:ext cx="5517326" cy="1823605"/>
          </a:xfrm>
          <a:prstGeom prst="rect">
            <a:avLst/>
          </a:prstGeom>
        </p:spPr>
      </p:pic>
      <p:sp>
        <p:nvSpPr>
          <p:cNvPr id="12" name="Espace réservé du contenu 2">
            <a:extLst>
              <a:ext uri="{FF2B5EF4-FFF2-40B4-BE49-F238E27FC236}">
                <a16:creationId xmlns:a16="http://schemas.microsoft.com/office/drawing/2014/main" id="{621698D8-5A78-BC48-A607-C959C79B11D7}"/>
              </a:ext>
            </a:extLst>
          </p:cNvPr>
          <p:cNvSpPr txBox="1">
            <a:spLocks/>
          </p:cNvSpPr>
          <p:nvPr/>
        </p:nvSpPr>
        <p:spPr>
          <a:xfrm>
            <a:off x="234951" y="3799438"/>
            <a:ext cx="6581567" cy="1923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61987" indent="-342900"/>
            <a:r>
              <a:rPr lang="en-GB" sz="2400" b="1" dirty="0"/>
              <a:t>LEO: Next-Gen plan to be in place in a couple years from now.  </a:t>
            </a:r>
            <a:r>
              <a:rPr lang="en-GB" sz="2400" dirty="0"/>
              <a:t>Continuing the backbone observations in the 13:30 orbit and other application driven assets for higher temporal coverage, etc.</a:t>
            </a:r>
            <a:endParaRPr lang="en-GB" sz="2000" dirty="0"/>
          </a:p>
        </p:txBody>
      </p:sp>
      <p:sp>
        <p:nvSpPr>
          <p:cNvPr id="13" name="Slide Number Placeholder 12">
            <a:extLst>
              <a:ext uri="{FF2B5EF4-FFF2-40B4-BE49-F238E27FC236}">
                <a16:creationId xmlns:a16="http://schemas.microsoft.com/office/drawing/2014/main" id="{BC0D5218-7411-B249-BF5F-C8B86C945D8F}"/>
              </a:ext>
            </a:extLst>
          </p:cNvPr>
          <p:cNvSpPr>
            <a:spLocks noGrp="1"/>
          </p:cNvSpPr>
          <p:nvPr>
            <p:ph type="sldNum" sz="quarter" idx="12"/>
          </p:nvPr>
        </p:nvSpPr>
        <p:spPr>
          <a:xfrm>
            <a:off x="8610600" y="6482814"/>
            <a:ext cx="2743200" cy="365125"/>
          </a:xfrm>
        </p:spPr>
        <p:txBody>
          <a:bodyPr/>
          <a:lstStyle/>
          <a:p>
            <a:fld id="{0AE6E14A-13BE-8049-98CF-53AB116DFCE3}" type="slidenum">
              <a:rPr lang="fr-FR" smtClean="0"/>
              <a:t>8</a:t>
            </a:fld>
            <a:endParaRPr lang="fr-FR"/>
          </a:p>
        </p:txBody>
      </p:sp>
      <p:sp>
        <p:nvSpPr>
          <p:cNvPr id="10" name="TextBox 9">
            <a:extLst>
              <a:ext uri="{FF2B5EF4-FFF2-40B4-BE49-F238E27FC236}">
                <a16:creationId xmlns:a16="http://schemas.microsoft.com/office/drawing/2014/main" id="{DA59E55A-7F0A-E746-A4A6-0E3649A73037}"/>
              </a:ext>
            </a:extLst>
          </p:cNvPr>
          <p:cNvSpPr txBox="1"/>
          <p:nvPr/>
        </p:nvSpPr>
        <p:spPr>
          <a:xfrm>
            <a:off x="2315071" y="6013944"/>
            <a:ext cx="7579477" cy="369332"/>
          </a:xfrm>
          <a:prstGeom prst="rect">
            <a:avLst/>
          </a:prstGeom>
          <a:noFill/>
        </p:spPr>
        <p:txBody>
          <a:bodyPr wrap="square">
            <a:spAutoFit/>
          </a:bodyPr>
          <a:lstStyle/>
          <a:p>
            <a:pPr marL="285750" indent="-285750">
              <a:buFont typeface="Wingdings" pitchFamily="2" charset="2"/>
              <a:buChar char="Ø"/>
            </a:pPr>
            <a:r>
              <a:rPr lang="en-US" sz="1800" b="1" dirty="0">
                <a:solidFill>
                  <a:srgbClr val="00B050"/>
                </a:solidFill>
              </a:rPr>
              <a:t>Updated status of NOAA plans provided today by Andy </a:t>
            </a:r>
            <a:r>
              <a:rPr lang="en-US" sz="1800" b="1" dirty="0" err="1">
                <a:solidFill>
                  <a:srgbClr val="00B050"/>
                </a:solidFill>
              </a:rPr>
              <a:t>Heidinger</a:t>
            </a:r>
            <a:r>
              <a:rPr lang="en-US" sz="1800" b="1" dirty="0">
                <a:solidFill>
                  <a:srgbClr val="00B050"/>
                </a:solidFill>
              </a:rPr>
              <a:t> (NOAA)</a:t>
            </a:r>
            <a:endParaRPr lang="en-US" dirty="0"/>
          </a:p>
        </p:txBody>
      </p:sp>
    </p:spTree>
    <p:extLst>
      <p:ext uri="{BB962C8B-B14F-4D97-AF65-F5344CB8AC3E}">
        <p14:creationId xmlns:p14="http://schemas.microsoft.com/office/powerpoint/2010/main" val="209488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3880" y="1518219"/>
            <a:ext cx="11582400" cy="7695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152285"/>
            <a:ext cx="10515600" cy="719756"/>
          </a:xfrm>
        </p:spPr>
        <p:txBody>
          <a:bodyPr/>
          <a:lstStyle/>
          <a:p>
            <a:r>
              <a:rPr lang="en-GB" b="1" dirty="0">
                <a:solidFill>
                  <a:schemeClr val="accent1"/>
                </a:solidFill>
              </a:rPr>
              <a:t>Next generation sensors and data</a:t>
            </a:r>
            <a:endParaRPr lang="fr-FR" b="1" dirty="0">
              <a:solidFill>
                <a:schemeClr val="accent1"/>
              </a:solidFill>
            </a:endParaRPr>
          </a:p>
        </p:txBody>
      </p:sp>
      <p:sp>
        <p:nvSpPr>
          <p:cNvPr id="7" name="Espace réservé du contenu 2"/>
          <p:cNvSpPr>
            <a:spLocks noGrp="1"/>
          </p:cNvSpPr>
          <p:nvPr>
            <p:ph idx="1"/>
          </p:nvPr>
        </p:nvSpPr>
        <p:spPr>
          <a:xfrm>
            <a:off x="226755" y="1036885"/>
            <a:ext cx="11401365" cy="2345635"/>
          </a:xfrm>
        </p:spPr>
        <p:txBody>
          <a:bodyPr>
            <a:noAutofit/>
          </a:bodyPr>
          <a:lstStyle/>
          <a:p>
            <a:pPr marL="319087" indent="0">
              <a:buNone/>
            </a:pPr>
            <a:r>
              <a:rPr lang="en-GB" sz="2400" b="1" dirty="0"/>
              <a:t>Discussion about the ICI mission</a:t>
            </a:r>
          </a:p>
          <a:p>
            <a:pPr marL="319087" indent="0">
              <a:buNone/>
            </a:pPr>
            <a:endParaRPr lang="en-US" sz="2400" b="1" dirty="0"/>
          </a:p>
          <a:p>
            <a:pPr marL="0" indent="0">
              <a:buNone/>
            </a:pPr>
            <a:endParaRPr lang="de-DE" sz="2400" dirty="0"/>
          </a:p>
          <a:p>
            <a:pPr marL="0" indent="0">
              <a:buNone/>
            </a:pPr>
            <a:endParaRPr lang="de-DE" sz="2400" dirty="0"/>
          </a:p>
          <a:p>
            <a:pPr marL="0" indent="0">
              <a:buNone/>
            </a:pPr>
            <a:r>
              <a:rPr lang="de-DE" sz="2400" dirty="0"/>
              <a:t>    </a:t>
            </a:r>
          </a:p>
        </p:txBody>
      </p:sp>
      <p:sp>
        <p:nvSpPr>
          <p:cNvPr id="8" name="Rectangle 7"/>
          <p:cNvSpPr/>
          <p:nvPr/>
        </p:nvSpPr>
        <p:spPr>
          <a:xfrm>
            <a:off x="718929" y="1641481"/>
            <a:ext cx="11033760" cy="646331"/>
          </a:xfrm>
          <a:prstGeom prst="rect">
            <a:avLst/>
          </a:prstGeom>
        </p:spPr>
        <p:txBody>
          <a:bodyPr wrap="square">
            <a:spAutoFit/>
          </a:bodyPr>
          <a:lstStyle/>
          <a:p>
            <a:r>
              <a:rPr lang="en-US" b="1" dirty="0"/>
              <a:t>Recommendation ITSC23-AS-6 to space agencies </a:t>
            </a:r>
            <a:r>
              <a:rPr lang="en-US" dirty="0"/>
              <a:t>to ensure the ICI readiness.</a:t>
            </a:r>
          </a:p>
          <a:p>
            <a:r>
              <a:rPr lang="en-US" dirty="0"/>
              <a:t> </a:t>
            </a:r>
            <a:r>
              <a:rPr lang="en-GB" dirty="0">
                <a:latin typeface="Calibri (body)"/>
                <a:ea typeface="Times New Roman" panose="02020603050405020304" pitchFamily="18" charset="0"/>
              </a:rPr>
              <a:t> </a:t>
            </a:r>
            <a:endParaRPr lang="en-GB" dirty="0">
              <a:latin typeface="Calibri (body)"/>
              <a:ea typeface="Calibri" panose="020F0502020204030204" pitchFamily="34" charset="0"/>
            </a:endParaRPr>
          </a:p>
        </p:txBody>
      </p:sp>
      <p:sp>
        <p:nvSpPr>
          <p:cNvPr id="3" name="Slide Number Placeholder 2">
            <a:extLst>
              <a:ext uri="{FF2B5EF4-FFF2-40B4-BE49-F238E27FC236}">
                <a16:creationId xmlns:a16="http://schemas.microsoft.com/office/drawing/2014/main" id="{682BDE64-E499-694F-B0A3-67A394EB7D80}"/>
              </a:ext>
            </a:extLst>
          </p:cNvPr>
          <p:cNvSpPr>
            <a:spLocks noGrp="1"/>
          </p:cNvSpPr>
          <p:nvPr>
            <p:ph type="sldNum" sz="quarter" idx="12"/>
          </p:nvPr>
        </p:nvSpPr>
        <p:spPr/>
        <p:txBody>
          <a:bodyPr/>
          <a:lstStyle/>
          <a:p>
            <a:fld id="{0AE6E14A-13BE-8049-98CF-53AB116DFCE3}" type="slidenum">
              <a:rPr lang="fr-FR" smtClean="0"/>
              <a:t>9</a:t>
            </a:fld>
            <a:endParaRPr lang="fr-FR"/>
          </a:p>
        </p:txBody>
      </p:sp>
      <p:pic>
        <p:nvPicPr>
          <p:cNvPr id="4" name="Picture 3">
            <a:extLst>
              <a:ext uri="{FF2B5EF4-FFF2-40B4-BE49-F238E27FC236}">
                <a16:creationId xmlns:a16="http://schemas.microsoft.com/office/drawing/2014/main" id="{90590149-3C09-AA4F-BEC8-4A534400ECE7}"/>
              </a:ext>
            </a:extLst>
          </p:cNvPr>
          <p:cNvPicPr>
            <a:picLocks noChangeAspect="1"/>
          </p:cNvPicPr>
          <p:nvPr/>
        </p:nvPicPr>
        <p:blipFill>
          <a:blip r:embed="rId2"/>
          <a:stretch>
            <a:fillRect/>
          </a:stretch>
        </p:blipFill>
        <p:spPr>
          <a:xfrm>
            <a:off x="2671730" y="2411073"/>
            <a:ext cx="6822465" cy="4222461"/>
          </a:xfrm>
          <a:prstGeom prst="rect">
            <a:avLst/>
          </a:prstGeom>
          <a:ln>
            <a:solidFill>
              <a:schemeClr val="tx1"/>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358061089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6414</TotalTime>
  <Words>1095</Words>
  <Application>Microsoft Macintosh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(body)</vt:lpstr>
      <vt:lpstr>Calibri Light</vt:lpstr>
      <vt:lpstr>Helvetica</vt:lpstr>
      <vt:lpstr>Wingdings</vt:lpstr>
      <vt:lpstr>Thème Office</vt:lpstr>
      <vt:lpstr>Advanced Sounders Working Group co-chairs: Dave Tobin and Dorothee Coppens     Interim WG Meeting 24 March 2022  </vt:lpstr>
      <vt:lpstr>PowerPoint Presentation</vt:lpstr>
      <vt:lpstr>Review of Recommendations from ITSC-23</vt:lpstr>
      <vt:lpstr>Planned sensors and data: Cluster products</vt:lpstr>
      <vt:lpstr>Planned sensors and data: PC products</vt:lpstr>
      <vt:lpstr>Planned sensors and data: CMA</vt:lpstr>
      <vt:lpstr>Next generation sensors and data.   Draft recommendations from the WG meeting:</vt:lpstr>
      <vt:lpstr>Next generation sensors and data: NOAA</vt:lpstr>
      <vt:lpstr>Next generation sensors and data</vt:lpstr>
      <vt:lpstr>Re-iterating previous high priority ASWG recommendations:</vt:lpstr>
      <vt:lpstr>Discussion / Questions / Additional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Max BC</dc:creator>
  <cp:lastModifiedBy>David Tobin</cp:lastModifiedBy>
  <cp:revision>156</cp:revision>
  <dcterms:created xsi:type="dcterms:W3CDTF">2019-10-31T21:24:35Z</dcterms:created>
  <dcterms:modified xsi:type="dcterms:W3CDTF">2022-03-23T16:52:33Z</dcterms:modified>
</cp:coreProperties>
</file>