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73" r:id="rId3"/>
    <p:sldId id="1355" r:id="rId4"/>
    <p:sldId id="1349" r:id="rId5"/>
    <p:sldId id="1350" r:id="rId6"/>
    <p:sldId id="489" r:id="rId7"/>
    <p:sldId id="1351" r:id="rId8"/>
    <p:sldId id="1353" r:id="rId9"/>
    <p:sldId id="135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/>
    <p:restoredTop sz="94722"/>
  </p:normalViewPr>
  <p:slideViewPr>
    <p:cSldViewPr snapToGrid="0">
      <p:cViewPr varScale="1">
        <p:scale>
          <a:sx n="115" d="100"/>
          <a:sy n="115" d="100"/>
        </p:scale>
        <p:origin x="4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7.t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21.tiff"/><Relationship Id="rId5" Type="http://schemas.openxmlformats.org/officeDocument/2006/relationships/image" Target="../media/image11.png"/><Relationship Id="rId10" Type="http://schemas.openxmlformats.org/officeDocument/2006/relationships/image" Target="../media/image20.tif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tiff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tiff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tiff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tiff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47CB-1E40-5EF9-831F-62938E022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B4591-EF69-5E6B-F9A7-7AB35733D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5E766-E240-5316-3EE8-5A30919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41C58-E398-9E77-E411-D392C7784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990D4-74E1-B765-4307-47517BCA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0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3EC88-342D-1595-B998-7A3D14B9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99CE8F-D771-6167-0278-DB97F92EF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35A53-E735-208E-3759-8FDDCD1D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58AC6-24A7-3D1B-F582-339473BCC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465F7-ED85-A868-A33C-47913C7A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6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A6FD5-988D-2DD7-D88A-B9822EA93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DC529-4532-2B02-F2C7-CE905D126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AA57F-F059-A4B8-DB74-CF17E2DE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D5B5C-9ED6-ACA4-F2F6-723841D89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CFCE0-E001-9571-D45A-CE9A6518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0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912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9721851" y="-15025"/>
            <a:ext cx="2498092" cy="6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3327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3327"/>
            <a:ext cx="3860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ITSC-24, Tromso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9660" y="6516632"/>
            <a:ext cx="332741" cy="338512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29140" y="4715239"/>
            <a:ext cx="192021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Climate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Change</a:t>
            </a:r>
            <a:endParaRPr lang="en-US" sz="1467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C3Siconwhite copy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5" y="2660915"/>
            <a:ext cx="1833236" cy="1919996"/>
          </a:xfrm>
          <a:prstGeom prst="rect">
            <a:avLst/>
          </a:prstGeom>
        </p:spPr>
      </p:pic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2063552" y="6029751"/>
            <a:ext cx="1157781" cy="432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021290"/>
            <a:ext cx="1272672" cy="335985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01" y="6125745"/>
            <a:ext cx="1390811" cy="239995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3407701" y="4197085"/>
            <a:ext cx="6336704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07701" y="3236980"/>
            <a:ext cx="6336704" cy="960107"/>
          </a:xfrm>
        </p:spPr>
        <p:txBody>
          <a:bodyPr>
            <a:normAutofit/>
          </a:bodyPr>
          <a:lstStyle>
            <a:lvl1pPr marL="0" indent="0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0886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0204" y="836711"/>
            <a:ext cx="5386920" cy="639764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3200" b="1"/>
            </a:lvl1pPr>
            <a:lvl2pPr marL="0" indent="0">
              <a:buClrTx/>
              <a:buSzTx/>
              <a:buFontTx/>
              <a:buNone/>
              <a:defRPr sz="3200" b="1"/>
            </a:lvl2pPr>
            <a:lvl3pPr marL="0" indent="0">
              <a:buClrTx/>
              <a:buSzTx/>
              <a:buFontTx/>
              <a:buNone/>
              <a:defRPr sz="3200" b="1"/>
            </a:lvl3pPr>
            <a:lvl4pPr marL="0" indent="0">
              <a:buClrTx/>
              <a:buSzTx/>
              <a:buFontTx/>
              <a:buNone/>
              <a:defRPr sz="3200" b="1"/>
            </a:lvl4pPr>
            <a:lvl5pPr marL="0" indent="0">
              <a:buClrTx/>
              <a:buSzTx/>
              <a:buFontTx/>
              <a:buNone/>
              <a:defRPr sz="3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hape 84"/>
          <p:cNvSpPr txBox="1">
            <a:spLocks noGrp="1"/>
          </p:cNvSpPr>
          <p:nvPr>
            <p:ph type="body" sz="half" idx="13"/>
          </p:nvPr>
        </p:nvSpPr>
        <p:spPr>
          <a:xfrm>
            <a:off x="1199452" y="1604799"/>
            <a:ext cx="5386920" cy="452136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85"/>
          <p:cNvSpPr txBox="1">
            <a:spLocks noGrp="1"/>
          </p:cNvSpPr>
          <p:nvPr>
            <p:ph type="body" sz="quarter" idx="14"/>
          </p:nvPr>
        </p:nvSpPr>
        <p:spPr>
          <a:xfrm>
            <a:off x="6783973" y="836711"/>
            <a:ext cx="5389032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8" name="Shape 86"/>
          <p:cNvSpPr txBox="1">
            <a:spLocks noGrp="1"/>
          </p:cNvSpPr>
          <p:nvPr>
            <p:ph type="body" sz="half" idx="15"/>
          </p:nvPr>
        </p:nvSpPr>
        <p:spPr>
          <a:xfrm>
            <a:off x="6783221" y="1604799"/>
            <a:ext cx="5389035" cy="452136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62" y="6590870"/>
            <a:ext cx="332741" cy="3385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31691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15" descr="Shap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235" y="6165575"/>
            <a:ext cx="2717196" cy="54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Shape 16" descr="Shap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928" y="6395649"/>
            <a:ext cx="1187409" cy="2040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" name="Shape 96"/>
          <p:cNvGrpSpPr/>
          <p:nvPr/>
        </p:nvGrpSpPr>
        <p:grpSpPr>
          <a:xfrm>
            <a:off x="2" y="-10927"/>
            <a:ext cx="3098105" cy="6926699"/>
            <a:chOff x="0" y="0"/>
            <a:chExt cx="2323578" cy="5195022"/>
          </a:xfrm>
        </p:grpSpPr>
        <p:pic>
          <p:nvPicPr>
            <p:cNvPr id="69" name="Shape 97" descr="Shap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578"/>
              <a:ext cx="2323579" cy="517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" name="Shape 98"/>
            <p:cNvSpPr/>
            <p:nvPr/>
          </p:nvSpPr>
          <p:spPr>
            <a:xfrm>
              <a:off x="10442" y="-1"/>
              <a:ext cx="2313137" cy="5184802"/>
            </a:xfrm>
            <a:prstGeom prst="rect">
              <a:avLst/>
            </a:prstGeom>
            <a:gradFill flip="none" rotWithShape="1">
              <a:gsLst>
                <a:gs pos="0">
                  <a:srgbClr val="97B4E4">
                    <a:alpha val="0"/>
                  </a:srgbClr>
                </a:gs>
                <a:gs pos="64000">
                  <a:srgbClr val="FF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219140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99"/>
            <p:cNvSpPr/>
            <p:nvPr/>
          </p:nvSpPr>
          <p:spPr>
            <a:xfrm>
              <a:off x="0" y="13961"/>
              <a:ext cx="2323579" cy="5181062"/>
            </a:xfrm>
            <a:prstGeom prst="rect">
              <a:avLst/>
            </a:prstGeom>
            <a:solidFill>
              <a:srgbClr val="FFFFFF">
                <a:alpha val="478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219140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1171874" y="273047"/>
            <a:ext cx="4011087" cy="1162052"/>
          </a:xfrm>
          <a:prstGeom prst="rect">
            <a:avLst/>
          </a:prstGeom>
          <a:noFill/>
        </p:spPr>
        <p:txBody>
          <a:bodyPr anchor="b"/>
          <a:lstStyle>
            <a:lvl1pPr>
              <a:defRPr sz="2667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5329004" y="273051"/>
            <a:ext cx="6815669" cy="5853112"/>
          </a:xfrm>
          <a:prstGeom prst="rect">
            <a:avLst/>
          </a:prstGeom>
        </p:spPr>
        <p:txBody>
          <a:bodyPr/>
          <a:lstStyle>
            <a:lvl1pPr indent="-186258">
              <a:spcBef>
                <a:spcPts val="800"/>
              </a:spcBef>
              <a:defRPr sz="4267"/>
            </a:lvl1pPr>
            <a:lvl2pPr marL="1011111" indent="-164487">
              <a:spcBef>
                <a:spcPts val="800"/>
              </a:spcBef>
              <a:defRPr sz="4267"/>
            </a:lvl2pPr>
            <a:lvl3pPr marL="1557789" indent="-135459">
              <a:spcBef>
                <a:spcPts val="800"/>
              </a:spcBef>
              <a:defRPr sz="4267"/>
            </a:lvl3pPr>
            <a:lvl4pPr marL="2214770" indent="-216736">
              <a:spcBef>
                <a:spcPts val="800"/>
              </a:spcBef>
              <a:defRPr sz="4267"/>
            </a:lvl4pPr>
            <a:lvl5pPr marL="2824339" indent="-216736">
              <a:spcBef>
                <a:spcPts val="800"/>
              </a:spcBef>
              <a:defRPr sz="42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102"/>
          <p:cNvSpPr txBox="1">
            <a:spLocks noGrp="1"/>
          </p:cNvSpPr>
          <p:nvPr>
            <p:ph type="body" sz="half" idx="13"/>
          </p:nvPr>
        </p:nvSpPr>
        <p:spPr>
          <a:xfrm>
            <a:off x="1171871" y="1435101"/>
            <a:ext cx="4011088" cy="469106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79" name="Shape 106"/>
          <p:cNvGrpSpPr/>
          <p:nvPr/>
        </p:nvGrpSpPr>
        <p:grpSpPr>
          <a:xfrm>
            <a:off x="143337" y="27772"/>
            <a:ext cx="1171515" cy="6572832"/>
            <a:chOff x="0" y="-2"/>
            <a:chExt cx="878634" cy="4929622"/>
          </a:xfrm>
        </p:grpSpPr>
        <p:sp>
          <p:nvSpPr>
            <p:cNvPr id="76" name="Shape 107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140" hangingPunct="0"/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Shape 108"/>
            <p:cNvSpPr txBox="1"/>
            <p:nvPr/>
          </p:nvSpPr>
          <p:spPr>
            <a:xfrm>
              <a:off x="0" y="593999"/>
              <a:ext cx="878634" cy="407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78" name="Shape 109" descr="Shape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62" y="6590870"/>
            <a:ext cx="332741" cy="3385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09380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5" descr="Shap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235" y="6165575"/>
            <a:ext cx="2717196" cy="54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Shape 16" descr="Shap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928" y="6395649"/>
            <a:ext cx="1187409" cy="2040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Shape 55"/>
          <p:cNvGrpSpPr/>
          <p:nvPr/>
        </p:nvGrpSpPr>
        <p:grpSpPr>
          <a:xfrm>
            <a:off x="2" y="-1"/>
            <a:ext cx="3098105" cy="6858004"/>
            <a:chOff x="0" y="0"/>
            <a:chExt cx="2323578" cy="5143501"/>
          </a:xfrm>
        </p:grpSpPr>
        <p:pic>
          <p:nvPicPr>
            <p:cNvPr id="117" name="Shape 56" descr="Shap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453"/>
              <a:ext cx="2323579" cy="5126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" name="Shape 57"/>
            <p:cNvSpPr/>
            <p:nvPr/>
          </p:nvSpPr>
          <p:spPr>
            <a:xfrm>
              <a:off x="10442" y="-1"/>
              <a:ext cx="2313137" cy="5133381"/>
            </a:xfrm>
            <a:prstGeom prst="rect">
              <a:avLst/>
            </a:prstGeom>
            <a:gradFill flip="none" rotWithShape="1">
              <a:gsLst>
                <a:gs pos="0">
                  <a:srgbClr val="97B4E4">
                    <a:alpha val="0"/>
                  </a:srgbClr>
                </a:gs>
                <a:gs pos="64000">
                  <a:srgbClr val="FF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219140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Shape 58"/>
            <p:cNvSpPr/>
            <p:nvPr/>
          </p:nvSpPr>
          <p:spPr>
            <a:xfrm>
              <a:off x="0" y="13823"/>
              <a:ext cx="2323579" cy="5129679"/>
            </a:xfrm>
            <a:prstGeom prst="rect">
              <a:avLst/>
            </a:prstGeom>
            <a:solidFill>
              <a:srgbClr val="FFFFFF">
                <a:alpha val="478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219140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grpSp>
        <p:nvGrpSpPr>
          <p:cNvPr id="125" name="Shape 63"/>
          <p:cNvGrpSpPr/>
          <p:nvPr/>
        </p:nvGrpSpPr>
        <p:grpSpPr>
          <a:xfrm>
            <a:off x="143337" y="27772"/>
            <a:ext cx="1171515" cy="6572832"/>
            <a:chOff x="0" y="-2"/>
            <a:chExt cx="878634" cy="4929622"/>
          </a:xfrm>
        </p:grpSpPr>
        <p:sp>
          <p:nvSpPr>
            <p:cNvPr id="122" name="Shape 64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140" hangingPunct="0"/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Shape 65"/>
            <p:cNvSpPr txBox="1"/>
            <p:nvPr/>
          </p:nvSpPr>
          <p:spPr>
            <a:xfrm>
              <a:off x="0" y="593999"/>
              <a:ext cx="878634" cy="407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124" name="Shape 66" descr="Shap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62" y="6590870"/>
            <a:ext cx="332741" cy="3385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18219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 defTabSz="1219140" hangingPunct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69845" y="4197087"/>
            <a:ext cx="6240699" cy="153617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121911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0" defTabSz="121911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0" defTabSz="121911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0" defTabSz="121911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0" defTabSz="121911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715" y="1600939"/>
            <a:ext cx="4320480" cy="3622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04" y="6240799"/>
            <a:ext cx="1025640" cy="374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383" y="6200014"/>
            <a:ext cx="1527444" cy="400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853" y="-54"/>
            <a:ext cx="2470153" cy="686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16"/>
          <p:cNvSpPr txBox="1"/>
          <p:nvPr/>
        </p:nvSpPr>
        <p:spPr>
          <a:xfrm>
            <a:off x="829139" y="4715239"/>
            <a:ext cx="1920216" cy="348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r>
              <a:rPr sz="1467" kern="0"/>
              <a:t>Climate Change</a:t>
            </a:r>
          </a:p>
        </p:txBody>
      </p:sp>
      <p:sp>
        <p:nvSpPr>
          <p:cNvPr id="173" name="Title 1"/>
          <p:cNvSpPr txBox="1"/>
          <p:nvPr/>
        </p:nvSpPr>
        <p:spPr>
          <a:xfrm>
            <a:off x="3469846" y="3454314"/>
            <a:ext cx="6237721" cy="697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 anchor="ctr">
            <a:spAutoFit/>
          </a:bodyPr>
          <a:lstStyle>
            <a:lvl1pPr>
              <a:defRPr sz="2800" spc="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r>
              <a:rPr sz="3733" kern="0"/>
              <a:t>Lot5: Aerosols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9085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5027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7829" y="932724"/>
            <a:ext cx="5384803" cy="5088568"/>
          </a:xfrm>
          <a:prstGeom prst="rect">
            <a:avLst/>
          </a:prstGeom>
        </p:spPr>
        <p:txBody>
          <a:bodyPr lIns="45718" tIns="45718" rIns="45718" bIns="45718"/>
          <a:lstStyle>
            <a:lvl1pPr marL="457167" indent="-457167" defTabSz="1219110">
              <a:spcBef>
                <a:spcPts val="800"/>
              </a:spcBef>
              <a:buClrTx/>
              <a:defRPr sz="3733"/>
            </a:lvl1pPr>
            <a:lvl2pPr marL="1054020" indent="-444465" defTabSz="1219110">
              <a:spcBef>
                <a:spcPts val="800"/>
              </a:spcBef>
              <a:buClrTx/>
              <a:defRPr sz="3733"/>
            </a:lvl2pPr>
            <a:lvl3pPr marL="1645795" indent="-426687" defTabSz="1219110">
              <a:spcBef>
                <a:spcPts val="800"/>
              </a:spcBef>
              <a:buClrTx/>
              <a:defRPr sz="3733"/>
            </a:lvl3pPr>
            <a:lvl4pPr marL="2302760" indent="-474096" defTabSz="1219110">
              <a:spcBef>
                <a:spcPts val="800"/>
              </a:spcBef>
              <a:buClrTx/>
              <a:defRPr sz="3733"/>
            </a:lvl4pPr>
            <a:lvl5pPr marL="2912313" indent="-474095" defTabSz="1219110">
              <a:spcBef>
                <a:spcPts val="800"/>
              </a:spcBef>
              <a:buClrTx/>
              <a:defRPr sz="3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1156939" y="313343"/>
            <a:ext cx="10425464" cy="370055"/>
          </a:xfrm>
          <a:prstGeom prst="rect">
            <a:avLst/>
          </a:prstGeom>
        </p:spPr>
        <p:txBody>
          <a:bodyPr lIns="45718" tIns="45718" rIns="45718" bIns="45718"/>
          <a:lstStyle>
            <a:lvl1pPr defTabSz="1219110">
              <a:defRPr spc="933"/>
            </a:lvl1pPr>
          </a:lstStyle>
          <a:p>
            <a:r>
              <a:t>Title Text</a:t>
            </a:r>
          </a:p>
        </p:txBody>
      </p:sp>
      <p:grpSp>
        <p:nvGrpSpPr>
          <p:cNvPr id="187" name="Group 16"/>
          <p:cNvGrpSpPr/>
          <p:nvPr/>
        </p:nvGrpSpPr>
        <p:grpSpPr>
          <a:xfrm>
            <a:off x="143341" y="27778"/>
            <a:ext cx="1171515" cy="6572828"/>
            <a:chOff x="0" y="-1"/>
            <a:chExt cx="878634" cy="4929620"/>
          </a:xfrm>
        </p:grpSpPr>
        <p:sp>
          <p:nvSpPr>
            <p:cNvPr id="184" name="Straight Connector 17"/>
            <p:cNvSpPr/>
            <p:nvPr/>
          </p:nvSpPr>
          <p:spPr>
            <a:xfrm flipH="1">
              <a:off x="338634" y="1041184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1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140" hangingPunct="0"/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TextBox 18"/>
            <p:cNvSpPr txBox="1"/>
            <p:nvPr/>
          </p:nvSpPr>
          <p:spPr>
            <a:xfrm>
              <a:off x="0" y="593999"/>
              <a:ext cx="878634" cy="40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186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" y="-1"/>
              <a:ext cx="662955" cy="68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9085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40069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0208" y="836714"/>
            <a:ext cx="5386917" cy="639764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1219110">
              <a:spcBef>
                <a:spcPts val="667"/>
              </a:spcBef>
              <a:buClrTx/>
              <a:buSzTx/>
              <a:buFontTx/>
              <a:buNone/>
              <a:defRPr sz="3200" b="1"/>
            </a:lvl1pPr>
            <a:lvl2pPr marL="0" indent="0" defTabSz="1219110">
              <a:spcBef>
                <a:spcPts val="667"/>
              </a:spcBef>
              <a:buClrTx/>
              <a:buSzTx/>
              <a:buFontTx/>
              <a:buNone/>
              <a:defRPr sz="3200" b="1"/>
            </a:lvl2pPr>
            <a:lvl3pPr marL="0" indent="0" defTabSz="1219110">
              <a:spcBef>
                <a:spcPts val="667"/>
              </a:spcBef>
              <a:buClrTx/>
              <a:buSzTx/>
              <a:buFontTx/>
              <a:buNone/>
              <a:defRPr sz="3200" b="1"/>
            </a:lvl3pPr>
            <a:lvl4pPr marL="0" indent="0" defTabSz="1219110">
              <a:spcBef>
                <a:spcPts val="667"/>
              </a:spcBef>
              <a:buClrTx/>
              <a:buSzTx/>
              <a:buFontTx/>
              <a:buNone/>
              <a:defRPr sz="3200" b="1"/>
            </a:lvl4pPr>
            <a:lvl5pPr marL="0" indent="0" defTabSz="1219110">
              <a:spcBef>
                <a:spcPts val="667"/>
              </a:spcBef>
              <a:buClrTx/>
              <a:buSzTx/>
              <a:buFontTx/>
              <a:buNone/>
              <a:defRPr sz="3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783975" y="836714"/>
            <a:ext cx="5389036" cy="63976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1156939" y="313343"/>
            <a:ext cx="10425464" cy="370055"/>
          </a:xfrm>
          <a:prstGeom prst="rect">
            <a:avLst/>
          </a:prstGeom>
        </p:spPr>
        <p:txBody>
          <a:bodyPr lIns="45718" tIns="45718" rIns="45718" bIns="45718"/>
          <a:lstStyle>
            <a:lvl1pPr defTabSz="1219110">
              <a:defRPr spc="933"/>
            </a:lvl1pPr>
          </a:lstStyle>
          <a:p>
            <a:r>
              <a:t>Title Text</a:t>
            </a:r>
          </a:p>
        </p:txBody>
      </p:sp>
      <p:grpSp>
        <p:nvGrpSpPr>
          <p:cNvPr id="202" name="Group 18"/>
          <p:cNvGrpSpPr/>
          <p:nvPr/>
        </p:nvGrpSpPr>
        <p:grpSpPr>
          <a:xfrm>
            <a:off x="143341" y="27778"/>
            <a:ext cx="1171515" cy="6572828"/>
            <a:chOff x="0" y="-1"/>
            <a:chExt cx="878634" cy="4929620"/>
          </a:xfrm>
        </p:grpSpPr>
        <p:sp>
          <p:nvSpPr>
            <p:cNvPr id="199" name="Straight Connector 19"/>
            <p:cNvSpPr/>
            <p:nvPr/>
          </p:nvSpPr>
          <p:spPr>
            <a:xfrm flipH="1">
              <a:off x="338634" y="1041184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1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140" hangingPunct="0"/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TextBox 20"/>
            <p:cNvSpPr txBox="1"/>
            <p:nvPr/>
          </p:nvSpPr>
          <p:spPr>
            <a:xfrm>
              <a:off x="0" y="593999"/>
              <a:ext cx="878634" cy="40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201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" y="-1"/>
              <a:ext cx="662955" cy="68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9085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08212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oup 26"/>
          <p:cNvGrpSpPr/>
          <p:nvPr/>
        </p:nvGrpSpPr>
        <p:grpSpPr>
          <a:xfrm>
            <a:off x="-187238" y="-61486"/>
            <a:ext cx="3064649" cy="7042883"/>
            <a:chOff x="0" y="-1"/>
            <a:chExt cx="2298485" cy="5282160"/>
          </a:xfrm>
        </p:grpSpPr>
        <p:pic>
          <p:nvPicPr>
            <p:cNvPr id="247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0" name="Group 28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248" name="Rectangle 29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Rectangle 3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4" cy="384045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933"/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1849398" y="932724"/>
            <a:ext cx="9733004" cy="5097433"/>
          </a:xfrm>
          <a:prstGeom prst="rect">
            <a:avLst/>
          </a:prstGeom>
        </p:spPr>
        <p:txBody>
          <a:bodyPr lIns="45718" tIns="45718" rIns="45718" bIns="45718"/>
          <a:lstStyle>
            <a:lvl1pPr indent="-457178">
              <a:buClrTx/>
            </a:lvl1pPr>
            <a:lvl2pPr marL="1032882" indent="-423312">
              <a:buClrTx/>
            </a:lvl2pPr>
            <a:lvl3pPr marL="1600120" indent="-380981">
              <a:buClrTx/>
            </a:lvl3pPr>
            <a:lvl4pPr marL="2264114" indent="-435405">
              <a:buClrTx/>
            </a:lvl4pPr>
            <a:lvl5pPr marL="2873683" indent="-435405"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traight Connector 23"/>
          <p:cNvSpPr/>
          <p:nvPr/>
        </p:nvSpPr>
        <p:spPr>
          <a:xfrm flipH="1">
            <a:off x="628721" y="1416026"/>
            <a:ext cx="3" cy="5184577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60957" tIns="60957" rIns="60957" bIns="60957"/>
          <a:lstStyle/>
          <a:p>
            <a:pPr defTabSz="1219140" hangingPunct="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" name="TextBox 24"/>
          <p:cNvSpPr txBox="1"/>
          <p:nvPr/>
        </p:nvSpPr>
        <p:spPr>
          <a:xfrm>
            <a:off x="47329" y="819779"/>
            <a:ext cx="1267523" cy="57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5"/>
            <a:ext cx="924155" cy="869797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8497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2208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D526-DB50-B644-5884-3569D702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BAB19-EA39-7DA3-7443-BEF50EEC1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E708E-CFE5-FDB0-9B52-8001484B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85506-B287-08B2-B5B8-EF4543195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932-F587-B382-B177-693AEC8D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49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 9"/>
          <p:cNvGrpSpPr/>
          <p:nvPr/>
        </p:nvGrpSpPr>
        <p:grpSpPr>
          <a:xfrm>
            <a:off x="-187238" y="-61486"/>
            <a:ext cx="3064649" cy="7042883"/>
            <a:chOff x="0" y="-1"/>
            <a:chExt cx="2298485" cy="5282160"/>
          </a:xfrm>
        </p:grpSpPr>
        <p:pic>
          <p:nvPicPr>
            <p:cNvPr id="265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8" name="Group 11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266" name="Rectangle 13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Rectangle 17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0" name="Body Level One…"/>
          <p:cNvSpPr txBox="1">
            <a:spLocks noGrp="1"/>
          </p:cNvSpPr>
          <p:nvPr>
            <p:ph type="body" idx="1"/>
          </p:nvPr>
        </p:nvSpPr>
        <p:spPr>
          <a:xfrm>
            <a:off x="1257300" y="932724"/>
            <a:ext cx="10325101" cy="5097433"/>
          </a:xfrm>
          <a:prstGeom prst="rect">
            <a:avLst/>
          </a:prstGeom>
        </p:spPr>
        <p:txBody>
          <a:bodyPr lIns="45718" tIns="45718" rIns="45718" bIns="45718"/>
          <a:lstStyle>
            <a:lvl1pPr indent="-457178">
              <a:buClrTx/>
            </a:lvl1pPr>
            <a:lvl2pPr marL="1032882" indent="-423312">
              <a:buClrTx/>
            </a:lvl2pPr>
            <a:lvl3pPr marL="1600120" indent="-380981">
              <a:buClrTx/>
            </a:lvl3pPr>
            <a:lvl4pPr marL="2264114" indent="-435405">
              <a:buClrTx/>
            </a:lvl4pPr>
            <a:lvl5pPr marL="2873683" indent="-435405"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Title Text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4" cy="384045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933"/>
            </a:lvl1pPr>
          </a:lstStyle>
          <a:p>
            <a:r>
              <a:t>Title Text</a:t>
            </a:r>
          </a:p>
        </p:txBody>
      </p:sp>
      <p:sp>
        <p:nvSpPr>
          <p:cNvPr id="272" name="Straight Connector 14"/>
          <p:cNvSpPr/>
          <p:nvPr/>
        </p:nvSpPr>
        <p:spPr>
          <a:xfrm flipH="1">
            <a:off x="628721" y="1416026"/>
            <a:ext cx="3" cy="5184577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60957" tIns="60957" rIns="60957" bIns="60957"/>
          <a:lstStyle/>
          <a:p>
            <a:pPr defTabSz="1219140" hangingPunct="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" name="TextBox 15"/>
          <p:cNvSpPr txBox="1"/>
          <p:nvPr/>
        </p:nvSpPr>
        <p:spPr>
          <a:xfrm>
            <a:off x="47329" y="819779"/>
            <a:ext cx="1267523" cy="57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27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5"/>
            <a:ext cx="924155" cy="86979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8497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40977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 defTabSz="1219140" hangingPunct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705" y="0"/>
            <a:ext cx="246453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itle 1"/>
          <p:cNvSpPr txBox="1"/>
          <p:nvPr/>
        </p:nvSpPr>
        <p:spPr>
          <a:xfrm>
            <a:off x="3469846" y="2981301"/>
            <a:ext cx="6237721" cy="11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 anchor="ctr">
            <a:spAutoFit/>
          </a:bodyPr>
          <a:lstStyle>
            <a:lvl1pPr>
              <a:defRPr sz="2400" spc="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r>
              <a:rPr sz="3200" kern="0"/>
              <a:t>WHAT’S THE ATMOSPHERE LIKE TODAY?</a:t>
            </a:r>
          </a:p>
        </p:txBody>
      </p:sp>
      <p:sp>
        <p:nvSpPr>
          <p:cNvPr id="2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69846" y="4197087"/>
            <a:ext cx="6240697" cy="153617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4800" y="679277"/>
            <a:ext cx="4224471" cy="4954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00" y="6240799"/>
            <a:ext cx="1025640" cy="374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382" y="6200013"/>
            <a:ext cx="1527444" cy="40059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Box 16"/>
          <p:cNvSpPr txBox="1"/>
          <p:nvPr/>
        </p:nvSpPr>
        <p:spPr>
          <a:xfrm>
            <a:off x="272952" y="4677141"/>
            <a:ext cx="3148969" cy="410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r>
              <a:rPr sz="1867" kern="0"/>
              <a:t>Atmosphere Monitoring</a:t>
            </a:r>
          </a:p>
        </p:txBody>
      </p:sp>
      <p:sp>
        <p:nvSpPr>
          <p:cNvPr id="291" name="Straight Arrow Connector 2"/>
          <p:cNvSpPr/>
          <p:nvPr/>
        </p:nvSpPr>
        <p:spPr>
          <a:xfrm flipV="1">
            <a:off x="1745040" y="452670"/>
            <a:ext cx="3" cy="1152129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60957" tIns="60957" rIns="60957" bIns="60957"/>
          <a:lstStyle/>
          <a:p>
            <a:pPr defTabSz="1219140" hangingPunct="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2" name="Straight Arrow Connector 14"/>
          <p:cNvSpPr/>
          <p:nvPr/>
        </p:nvSpPr>
        <p:spPr>
          <a:xfrm flipV="1">
            <a:off x="3225078" y="1892828"/>
            <a:ext cx="1046724" cy="545304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60957" tIns="60957" rIns="60957" bIns="60957"/>
          <a:lstStyle/>
          <a:p>
            <a:pPr defTabSz="1219140" hangingPunct="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3" name="TextBox 18"/>
          <p:cNvSpPr txBox="1"/>
          <p:nvPr/>
        </p:nvSpPr>
        <p:spPr>
          <a:xfrm>
            <a:off x="6575822" y="5877513"/>
            <a:ext cx="1111252" cy="28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r>
              <a:rPr sz="1067" kern="0"/>
              <a:t>Copernicus EU</a:t>
            </a:r>
          </a:p>
        </p:txBody>
      </p:sp>
      <p:sp>
        <p:nvSpPr>
          <p:cNvPr id="294" name="TextBox 19"/>
          <p:cNvSpPr txBox="1"/>
          <p:nvPr/>
        </p:nvSpPr>
        <p:spPr>
          <a:xfrm>
            <a:off x="6575822" y="6371620"/>
            <a:ext cx="1111252" cy="28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r>
              <a:rPr sz="1067" kern="0"/>
              <a:t>Copernicus EU</a:t>
            </a:r>
          </a:p>
        </p:txBody>
      </p:sp>
      <p:sp>
        <p:nvSpPr>
          <p:cNvPr id="295" name="TextBox 20"/>
          <p:cNvSpPr txBox="1"/>
          <p:nvPr/>
        </p:nvSpPr>
        <p:spPr>
          <a:xfrm>
            <a:off x="8172011" y="6381317"/>
            <a:ext cx="1444628" cy="28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r>
              <a:rPr sz="1067" kern="0"/>
              <a:t>www.copernicus.eu</a:t>
            </a:r>
          </a:p>
        </p:txBody>
      </p:sp>
      <p:sp>
        <p:nvSpPr>
          <p:cNvPr id="296" name="TextBox 21"/>
          <p:cNvSpPr txBox="1"/>
          <p:nvPr/>
        </p:nvSpPr>
        <p:spPr>
          <a:xfrm>
            <a:off x="8172011" y="5889048"/>
            <a:ext cx="1111252" cy="28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r>
              <a:rPr sz="1067" kern="0"/>
              <a:t>Copernicus EU</a:t>
            </a:r>
          </a:p>
        </p:txBody>
      </p:sp>
      <p:pic>
        <p:nvPicPr>
          <p:cNvPr id="297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6628" y="6347249"/>
            <a:ext cx="336003" cy="33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7" descr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012" y="5829265"/>
            <a:ext cx="383813" cy="38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12" descr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2232" y="5819568"/>
            <a:ext cx="396533" cy="48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15" descr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4435" y="6325153"/>
            <a:ext cx="384636" cy="38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1" descr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5733" y="6415779"/>
            <a:ext cx="1098003" cy="188669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62" y="6187094"/>
            <a:ext cx="332741" cy="3385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464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Group 7"/>
          <p:cNvGrpSpPr/>
          <p:nvPr/>
        </p:nvGrpSpPr>
        <p:grpSpPr>
          <a:xfrm>
            <a:off x="-187238" y="-61486"/>
            <a:ext cx="3064649" cy="7042883"/>
            <a:chOff x="0" y="-1"/>
            <a:chExt cx="2298485" cy="5282160"/>
          </a:xfrm>
        </p:grpSpPr>
        <p:pic>
          <p:nvPicPr>
            <p:cNvPr id="31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 28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11" name="Rectangle 29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Rectangle 3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63893" y="932721"/>
            <a:ext cx="5384803" cy="5088568"/>
          </a:xfrm>
          <a:prstGeom prst="rect">
            <a:avLst/>
          </a:prstGeom>
        </p:spPr>
        <p:txBody>
          <a:bodyPr lIns="45718" tIns="45718" rIns="45718" bIns="45718"/>
          <a:lstStyle>
            <a:lvl1pPr indent="-457178">
              <a:spcBef>
                <a:spcPts val="800"/>
              </a:spcBef>
              <a:buClrTx/>
              <a:defRPr sz="3733"/>
            </a:lvl1pPr>
            <a:lvl2pPr marL="1054048" indent="-444478">
              <a:spcBef>
                <a:spcPts val="800"/>
              </a:spcBef>
              <a:buClrTx/>
              <a:defRPr sz="3733"/>
            </a:lvl2pPr>
            <a:lvl3pPr marL="1645835" indent="-426696">
              <a:spcBef>
                <a:spcPts val="800"/>
              </a:spcBef>
              <a:buClrTx/>
              <a:defRPr sz="3733"/>
            </a:lvl3pPr>
            <a:lvl4pPr marL="2302818" indent="-474109">
              <a:spcBef>
                <a:spcPts val="800"/>
              </a:spcBef>
              <a:buClrTx/>
              <a:defRPr sz="3733"/>
            </a:lvl4pPr>
            <a:lvl5pPr marL="2912389" indent="-474109">
              <a:spcBef>
                <a:spcPts val="800"/>
              </a:spcBef>
              <a:buClrTx/>
              <a:defRPr sz="3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4" cy="384045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933"/>
            </a:lvl1pPr>
          </a:lstStyle>
          <a:p>
            <a:r>
              <a:t>Title Text</a:t>
            </a:r>
          </a:p>
        </p:txBody>
      </p:sp>
      <p:sp>
        <p:nvSpPr>
          <p:cNvPr id="317" name="Straight Connector 15"/>
          <p:cNvSpPr/>
          <p:nvPr/>
        </p:nvSpPr>
        <p:spPr>
          <a:xfrm flipH="1">
            <a:off x="628721" y="1416026"/>
            <a:ext cx="3" cy="5184577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60957" tIns="60957" rIns="60957" bIns="60957"/>
          <a:lstStyle/>
          <a:p>
            <a:pPr defTabSz="1219140" hangingPunct="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TextBox 16"/>
          <p:cNvSpPr txBox="1"/>
          <p:nvPr/>
        </p:nvSpPr>
        <p:spPr>
          <a:xfrm>
            <a:off x="47329" y="819779"/>
            <a:ext cx="1267523" cy="57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1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5"/>
            <a:ext cx="924155" cy="86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 1"/>
          <p:cNvSpPr/>
          <p:nvPr/>
        </p:nvSpPr>
        <p:spPr>
          <a:xfrm>
            <a:off x="7920203" y="6147702"/>
            <a:ext cx="1201524" cy="545660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 defTabSz="1219140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Picture 18" descr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401" y="6328236"/>
            <a:ext cx="1098003" cy="188669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9085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40812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oup 12"/>
          <p:cNvGrpSpPr/>
          <p:nvPr/>
        </p:nvGrpSpPr>
        <p:grpSpPr>
          <a:xfrm>
            <a:off x="-187238" y="-61486"/>
            <a:ext cx="3064649" cy="7042883"/>
            <a:chOff x="0" y="-1"/>
            <a:chExt cx="2298485" cy="5282160"/>
          </a:xfrm>
        </p:grpSpPr>
        <p:pic>
          <p:nvPicPr>
            <p:cNvPr id="33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3" name="Group 17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31" name="Rectangle 18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Rectangle 2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0204" y="836713"/>
            <a:ext cx="5386920" cy="639767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667"/>
              </a:spcBef>
              <a:buClrTx/>
              <a:buSzTx/>
              <a:buFontTx/>
              <a:buNone/>
              <a:defRPr sz="3200" b="1"/>
            </a:lvl1pPr>
            <a:lvl2pPr marL="0" indent="0">
              <a:spcBef>
                <a:spcPts val="667"/>
              </a:spcBef>
              <a:buClrTx/>
              <a:buSzTx/>
              <a:buFontTx/>
              <a:buNone/>
              <a:defRPr sz="3200" b="1"/>
            </a:lvl2pPr>
            <a:lvl3pPr marL="0" indent="0">
              <a:spcBef>
                <a:spcPts val="667"/>
              </a:spcBef>
              <a:buClrTx/>
              <a:buSzTx/>
              <a:buFontTx/>
              <a:buNone/>
              <a:defRPr sz="3200" b="1"/>
            </a:lvl3pPr>
            <a:lvl4pPr marL="0" indent="0">
              <a:spcBef>
                <a:spcPts val="667"/>
              </a:spcBef>
              <a:buClrTx/>
              <a:buSzTx/>
              <a:buFontTx/>
              <a:buNone/>
              <a:defRPr sz="3200" b="1"/>
            </a:lvl4pPr>
            <a:lvl5pPr marL="0" indent="0">
              <a:spcBef>
                <a:spcPts val="667"/>
              </a:spcBef>
              <a:buClrTx/>
              <a:buSzTx/>
              <a:buFontTx/>
              <a:buNone/>
              <a:defRPr sz="3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783975" y="836713"/>
            <a:ext cx="5389036" cy="639767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4" cy="384045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933"/>
            </a:lvl1pPr>
          </a:lstStyle>
          <a:p>
            <a:r>
              <a:t>Title Text</a:t>
            </a:r>
          </a:p>
        </p:txBody>
      </p:sp>
      <p:sp>
        <p:nvSpPr>
          <p:cNvPr id="338" name="Straight Connector 14"/>
          <p:cNvSpPr/>
          <p:nvPr/>
        </p:nvSpPr>
        <p:spPr>
          <a:xfrm flipH="1">
            <a:off x="628721" y="1416026"/>
            <a:ext cx="3" cy="5184577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60957" tIns="60957" rIns="60957" bIns="60957"/>
          <a:lstStyle/>
          <a:p>
            <a:pPr defTabSz="1219140" hangingPunct="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9" name="TextBox 15"/>
          <p:cNvSpPr txBox="1"/>
          <p:nvPr/>
        </p:nvSpPr>
        <p:spPr>
          <a:xfrm>
            <a:off x="47329" y="819779"/>
            <a:ext cx="1267523" cy="57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4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5"/>
            <a:ext cx="924155" cy="86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ctangle 21"/>
          <p:cNvSpPr/>
          <p:nvPr/>
        </p:nvSpPr>
        <p:spPr>
          <a:xfrm>
            <a:off x="7920203" y="6147702"/>
            <a:ext cx="1201524" cy="545660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 defTabSz="1219140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Picture 22" descr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401" y="6328236"/>
            <a:ext cx="1098003" cy="188669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9085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59531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Group 28"/>
          <p:cNvGrpSpPr/>
          <p:nvPr/>
        </p:nvGrpSpPr>
        <p:grpSpPr>
          <a:xfrm>
            <a:off x="-187238" y="-61486"/>
            <a:ext cx="3064649" cy="7042883"/>
            <a:chOff x="0" y="-1"/>
            <a:chExt cx="2298485" cy="5282160"/>
          </a:xfrm>
        </p:grpSpPr>
        <p:pic>
          <p:nvPicPr>
            <p:cNvPr id="351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4" name="Group 30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52" name="Rectangle 31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Rectangle 32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6" name="Title Text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4" cy="384045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933"/>
            </a:lvl1pPr>
          </a:lstStyle>
          <a:p>
            <a:r>
              <a:t>Title Text</a:t>
            </a:r>
          </a:p>
        </p:txBody>
      </p:sp>
      <p:sp>
        <p:nvSpPr>
          <p:cNvPr id="357" name="Straight Connector 18"/>
          <p:cNvSpPr/>
          <p:nvPr/>
        </p:nvSpPr>
        <p:spPr>
          <a:xfrm flipH="1">
            <a:off x="628721" y="1416026"/>
            <a:ext cx="3" cy="5184577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60957" tIns="60957" rIns="60957" bIns="60957"/>
          <a:lstStyle/>
          <a:p>
            <a:pPr defTabSz="1219140" hangingPunct="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8" name="TextBox 19"/>
          <p:cNvSpPr txBox="1"/>
          <p:nvPr/>
        </p:nvSpPr>
        <p:spPr>
          <a:xfrm>
            <a:off x="47329" y="819779"/>
            <a:ext cx="1267523" cy="57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5"/>
            <a:ext cx="924155" cy="86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Rectangle 13"/>
          <p:cNvSpPr/>
          <p:nvPr/>
        </p:nvSpPr>
        <p:spPr>
          <a:xfrm>
            <a:off x="7920203" y="6147702"/>
            <a:ext cx="1201524" cy="545660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 defTabSz="1219140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401" y="6328236"/>
            <a:ext cx="1098003" cy="18866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9085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34993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" name="Group 25"/>
          <p:cNvGrpSpPr/>
          <p:nvPr/>
        </p:nvGrpSpPr>
        <p:grpSpPr>
          <a:xfrm>
            <a:off x="-187238" y="-61486"/>
            <a:ext cx="3064649" cy="7042883"/>
            <a:chOff x="0" y="-1"/>
            <a:chExt cx="2298485" cy="5282160"/>
          </a:xfrm>
        </p:grpSpPr>
        <p:pic>
          <p:nvPicPr>
            <p:cNvPr id="37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3" name="Group 27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71" name="Rectangle 28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Rectangle 29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19140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5" name="Title Text"/>
          <p:cNvSpPr txBox="1">
            <a:spLocks noGrp="1"/>
          </p:cNvSpPr>
          <p:nvPr>
            <p:ph type="title"/>
          </p:nvPr>
        </p:nvSpPr>
        <p:spPr>
          <a:xfrm>
            <a:off x="1342966" y="273048"/>
            <a:ext cx="4011089" cy="1162053"/>
          </a:xfrm>
          <a:prstGeom prst="rect">
            <a:avLst/>
          </a:prstGeom>
          <a:noFill/>
        </p:spPr>
        <p:txBody>
          <a:bodyPr lIns="45718" tIns="45718" rIns="45718" bIns="45718" anchor="b"/>
          <a:lstStyle>
            <a:lvl1pPr>
              <a:defRPr sz="2667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6" name="Body Level One…"/>
          <p:cNvSpPr txBox="1">
            <a:spLocks noGrp="1"/>
          </p:cNvSpPr>
          <p:nvPr>
            <p:ph type="body" idx="1"/>
          </p:nvPr>
        </p:nvSpPr>
        <p:spPr>
          <a:xfrm>
            <a:off x="5329007" y="273052"/>
            <a:ext cx="6815669" cy="5853115"/>
          </a:xfrm>
          <a:prstGeom prst="rect">
            <a:avLst/>
          </a:prstGeom>
        </p:spPr>
        <p:txBody>
          <a:bodyPr lIns="45718" tIns="45718" rIns="45718" bIns="45718"/>
          <a:lstStyle>
            <a:lvl1pPr indent="-457178">
              <a:spcBef>
                <a:spcPts val="933"/>
              </a:spcBef>
              <a:buClrTx/>
              <a:defRPr sz="4267"/>
            </a:lvl1pPr>
            <a:lvl2pPr marL="1044977" indent="-435406">
              <a:spcBef>
                <a:spcPts val="933"/>
              </a:spcBef>
              <a:buClrTx/>
              <a:defRPr sz="4267"/>
            </a:lvl2pPr>
            <a:lvl3pPr marL="1625518" indent="-406381">
              <a:spcBef>
                <a:spcPts val="933"/>
              </a:spcBef>
              <a:buClrTx/>
              <a:defRPr sz="4267"/>
            </a:lvl3pPr>
            <a:lvl4pPr marL="2316365" indent="-487656">
              <a:spcBef>
                <a:spcPts val="933"/>
              </a:spcBef>
              <a:buClrTx/>
              <a:defRPr sz="4267"/>
            </a:lvl4pPr>
            <a:lvl5pPr marL="2925934" indent="-487656">
              <a:spcBef>
                <a:spcPts val="933"/>
              </a:spcBef>
              <a:buClrTx/>
              <a:defRPr sz="42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42964" y="1435103"/>
            <a:ext cx="4011088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8" name="Straight Connector 15"/>
          <p:cNvSpPr/>
          <p:nvPr/>
        </p:nvSpPr>
        <p:spPr>
          <a:xfrm flipH="1">
            <a:off x="628721" y="1416026"/>
            <a:ext cx="3" cy="5184577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60957" tIns="60957" rIns="60957" bIns="60957"/>
          <a:lstStyle/>
          <a:p>
            <a:pPr defTabSz="1219140" hangingPunct="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TextBox 16"/>
          <p:cNvSpPr txBox="1"/>
          <p:nvPr/>
        </p:nvSpPr>
        <p:spPr>
          <a:xfrm>
            <a:off x="47329" y="819779"/>
            <a:ext cx="1267523" cy="57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1219140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67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8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5"/>
            <a:ext cx="924155" cy="86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ctangle 18"/>
          <p:cNvSpPr/>
          <p:nvPr/>
        </p:nvSpPr>
        <p:spPr>
          <a:xfrm>
            <a:off x="7920203" y="6147702"/>
            <a:ext cx="1201524" cy="545660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 defTabSz="1219140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Picture 19" descr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401" y="6328236"/>
            <a:ext cx="1098003" cy="18866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8401" y="6590854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7670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29" y="6147019"/>
            <a:ext cx="2717195" cy="546348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Picture Placeholder 7"/>
          <p:cNvSpPr>
            <a:spLocks noGrp="1"/>
          </p:cNvSpPr>
          <p:nvPr>
            <p:ph type="pic" sz="half" idx="13"/>
          </p:nvPr>
        </p:nvSpPr>
        <p:spPr>
          <a:xfrm>
            <a:off x="3" y="1301520"/>
            <a:ext cx="3589868" cy="53194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835237" y="6680262"/>
            <a:ext cx="344001" cy="3385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04542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WHITE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4" y="5984876"/>
            <a:ext cx="2136147" cy="36512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8638" y="5984876"/>
            <a:ext cx="19535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12, 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64" y="1294199"/>
            <a:ext cx="7871649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564" y="1980001"/>
            <a:ext cx="7871649" cy="36978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564" y="2700002"/>
            <a:ext cx="7871649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564" y="3121225"/>
            <a:ext cx="7871649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564" y="3429000"/>
            <a:ext cx="7871649" cy="22051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759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4B063-E023-4FF9-BBD4-B8AC44AF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D3357-5DDB-4807-86CD-9A757007A89C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F5AF5-EC2D-42BF-B017-571BE2A7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E5C8F-710C-46A9-9064-DED03003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5B3F-CAB6-4FC6-A67C-26DE4B3A0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08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912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9721851" y="-15025"/>
            <a:ext cx="2498092" cy="6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3327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3327"/>
            <a:ext cx="3860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9660" y="6516632"/>
            <a:ext cx="332741" cy="338512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29140" y="4715239"/>
            <a:ext cx="192021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Climate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Change</a:t>
            </a:r>
            <a:endParaRPr lang="en-US" sz="1467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C3Siconwhite copy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5" y="2660915"/>
            <a:ext cx="1833236" cy="1919996"/>
          </a:xfrm>
          <a:prstGeom prst="rect">
            <a:avLst/>
          </a:prstGeom>
        </p:spPr>
      </p:pic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2063552" y="6029751"/>
            <a:ext cx="1157781" cy="432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021290"/>
            <a:ext cx="1272672" cy="335985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01" y="6125745"/>
            <a:ext cx="1390811" cy="239995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3407701" y="4197085"/>
            <a:ext cx="6336704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07701" y="3236980"/>
            <a:ext cx="6336704" cy="960107"/>
          </a:xfrm>
        </p:spPr>
        <p:txBody>
          <a:bodyPr>
            <a:normAutofit/>
          </a:bodyPr>
          <a:lstStyle>
            <a:lvl1pPr marL="0" indent="0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99978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293B-E42F-F65B-706B-94E76BC9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C5B65-A508-2AC4-0EA7-D03045326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8EFDA-1F47-B13E-6E3D-ED0F8105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B0FA4-C744-3E80-EF0C-9C515434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82928-8BF7-C7E7-39B5-CDA6E231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2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A954-B139-ECD7-6FAF-B5AD4207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CB0E-65DF-0D46-92D5-FEA48A64C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90931-8818-56BB-BC0F-5F225D86D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8F441-178A-A076-DC5E-47C41716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DF77F-CAF5-D432-CF8D-93037C2DD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ACF18-6253-23BE-1D30-25F59473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5E4E-1212-230A-63D9-06908717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E1D2A-75EA-A21C-6B46-DB30A915D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A5126-33CB-38F1-F912-EFD2B4CC5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4AA07D-F7EE-729B-D8BC-1B59298D0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92925-0FF8-A5DD-BCD1-BBBCE765B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2D1C0-F456-7373-A838-963D2C21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CD1A4-CD47-7D3A-1C9A-2A45A47C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740E81-B602-80D8-6237-743EF7A4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99D4-4AAC-A225-94D5-CC8AEEDF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E6C81C-4F32-6EF7-953D-65EA74F3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65E16-CBE6-CA5F-2096-E3B3FDE1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9B32D-8636-E96A-68FE-AF28D90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2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FDB7CF-AB5E-768F-C51D-DAEE42AF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34CA4-89B1-F06E-5233-E8D396707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F00B1-B522-4A3F-6D1B-4538569D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4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2710-2BEE-5842-BD52-B73A8E95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38239-E7AF-8FD4-835A-C76B269B8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5F054-DA1A-9175-7542-B1E34752D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F511D-9D53-9FCF-06C1-772E5472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3791C-B4F2-8698-6FCA-EE242967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82DB5-2BA2-1D3B-CC88-368BBD16F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D587-4B07-08D8-A0F5-BEA0592A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10EE5-45CD-FB45-A762-BDE9E60EB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2A261-8287-E29C-50BE-5BB7F1507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09C10-C79E-A459-2EB2-3B6AB576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22804-05FB-4BEB-0721-678B0926A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167D1-6F1F-E2A5-23BB-CBA817DF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1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ABB7AE-F2CD-9227-75F6-BB3EFE76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FF444-A409-82D6-5BAB-580CF7870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AC1A2-F6F4-C6B8-3875-68A7A4300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53EFC-187F-6147-AE42-E7E89D75A70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90ABF-EAE9-867C-30A6-2DC40A40A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C46AB-1BA5-901D-2816-6F6F38F7C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6782F-7240-8445-A4A6-97D5E114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8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5" descr="Shap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40235" y="6165575"/>
            <a:ext cx="2717196" cy="54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hape 16" descr="Shap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74928" y="6395649"/>
            <a:ext cx="1187409" cy="2040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57302" y="932723"/>
            <a:ext cx="10325100" cy="509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156939" y="313343"/>
            <a:ext cx="10425464" cy="370055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 anchor="ctr">
            <a:normAutofit/>
          </a:bodyPr>
          <a:lstStyle/>
          <a:p>
            <a:r>
              <a:t>Title Text</a:t>
            </a:r>
          </a:p>
        </p:txBody>
      </p:sp>
      <p:grpSp>
        <p:nvGrpSpPr>
          <p:cNvPr id="9" name="Shape 50"/>
          <p:cNvGrpSpPr/>
          <p:nvPr/>
        </p:nvGrpSpPr>
        <p:grpSpPr>
          <a:xfrm>
            <a:off x="143337" y="27772"/>
            <a:ext cx="1171515" cy="6572832"/>
            <a:chOff x="0" y="-2"/>
            <a:chExt cx="878634" cy="4929622"/>
          </a:xfrm>
        </p:grpSpPr>
        <p:sp>
          <p:nvSpPr>
            <p:cNvPr id="6" name="Shape 51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140" hangingPunct="0"/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52"/>
            <p:cNvSpPr txBox="1"/>
            <p:nvPr/>
          </p:nvSpPr>
          <p:spPr>
            <a:xfrm>
              <a:off x="0" y="593999"/>
              <a:ext cx="878634" cy="407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1219140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67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8" name="Shape 53" descr="Shape 5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62" y="6584993"/>
            <a:ext cx="332741" cy="338512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9140" hangingPunct="0"/>
            <a:fld id="{86CB4B4D-7CA3-9044-876B-883B54F8677D}" type="slidenum">
              <a:rPr lang="it-IT" kern="0" smtClean="0"/>
              <a:pPr defTabSz="1219140" hangingPunct="0"/>
              <a:t>‹#›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367086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/>
  <p:txStyles>
    <p:titleStyle>
      <a:lvl1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178" marR="0" indent="-287851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015949" marR="0" indent="-253988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66256" marR="0" indent="-211656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213315" marR="0" indent="-266080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822885" marR="0" indent="-266080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352632" marR="0" indent="-135459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962202" marR="0" indent="-135459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571772" marR="0" indent="-135459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5181341" marR="0" indent="-135459" algn="l" defTabSz="1219140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674" y="1560867"/>
            <a:ext cx="5856651" cy="336947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Data denial experiments to support mean state uncertainty determination &amp; validation of ERA6 </a:t>
            </a:r>
            <a:endParaRPr lang="en-GB" sz="2800" dirty="0"/>
          </a:p>
          <a:p>
            <a:endParaRPr lang="en-GB" sz="2800" dirty="0"/>
          </a:p>
          <a:p>
            <a:r>
              <a:rPr lang="en-GB" sz="2800" b="1" dirty="0"/>
              <a:t>Bill Bell</a:t>
            </a:r>
            <a:r>
              <a:rPr lang="en-GB" sz="2800" dirty="0"/>
              <a:t> </a:t>
            </a:r>
          </a:p>
          <a:p>
            <a:endParaRPr lang="en-GB" sz="2800" dirty="0"/>
          </a:p>
          <a:p>
            <a:pPr>
              <a:spcBef>
                <a:spcPts val="333"/>
              </a:spcBef>
            </a:pPr>
            <a:r>
              <a:rPr lang="en-GB" sz="2800" dirty="0"/>
              <a:t>ECMWF, Reading, UK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1BF8DD-1108-6EED-F226-3BB1D439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78752-53EB-BFEE-13E4-449121EF6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ITSC-24, </a:t>
            </a:r>
            <a:r>
              <a:rPr lang="en-US" dirty="0" err="1"/>
              <a:t>Tromso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1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63E7-678F-1A04-AFC2-83F98562F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&amp; Aims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D62E5B-EB06-CECB-C477-1AE056713E42}"/>
              </a:ext>
            </a:extLst>
          </p:cNvPr>
          <p:cNvSpPr txBox="1"/>
          <p:nvPr/>
        </p:nvSpPr>
        <p:spPr>
          <a:xfrm>
            <a:off x="1528924" y="1359243"/>
            <a:ext cx="10191312" cy="5078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Data denial experiments (Climate-1 Action from ITSC-23) were carried out to support: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Establishing the sensitivity of the reanalysis mean state to changes in the observing system;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The determination of mean state uncertainties.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To help identify those sensors which could be withheld from ERA6 to provide observation space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validation of ERA6 mean state uncertainties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The following experiments carried out in the ECMWF IFS :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Control (full system)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Control </a:t>
            </a:r>
            <a:r>
              <a:rPr lang="en-US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– NOAA-20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CrIS</a:t>
            </a:r>
            <a:endParaRPr lang="en-US" b="1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Control – NOAA-20 ATMS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Control -  GMI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Experiments carried out during 1</a:t>
            </a:r>
            <a:r>
              <a:rPr lang="en-US" baseline="30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st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November 2018 – 25</a:t>
            </a:r>
            <a:r>
              <a:rPr lang="en-US" baseline="30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th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March 2019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7779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B9B1-2B5D-40E5-BE26-95135B98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Possible approaches to determining mean-state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0CF8A-33CC-402B-818D-5073807D6F37}"/>
              </a:ext>
            </a:extLst>
          </p:cNvPr>
          <p:cNvSpPr txBox="1"/>
          <p:nvPr/>
        </p:nvSpPr>
        <p:spPr>
          <a:xfrm>
            <a:off x="1493953" y="888631"/>
            <a:ext cx="9751435" cy="2092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The model component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Defined here as -  “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uncertainty in mean state arising from uncertain model parameters and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forcings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”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Changes in time, due to the changing observing system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OSEs with perturbed model parameters &amp; alternative choices of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forcings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Key model parameters?  - draw  upon experience of EPS and climate modelling communities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Sample time dependence using paired down modern observing system, or run in past epochs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5AFABF-BC50-4789-A457-A7EE37DAC8D0}"/>
              </a:ext>
            </a:extLst>
          </p:cNvPr>
          <p:cNvSpPr txBox="1"/>
          <p:nvPr/>
        </p:nvSpPr>
        <p:spPr>
          <a:xfrm>
            <a:off x="1014165" y="6118793"/>
            <a:ext cx="6060627" cy="533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38100" rtlCol="0" anchor="t">
            <a:spAutoFit/>
          </a:bodyPr>
          <a:lstStyle/>
          <a:p>
            <a:pPr marL="228594" marR="0" lvl="0" indent="-228594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Arial"/>
              </a:rPr>
              <a:t>Perturbed by magnitudes consistent with documented uncertainties and/or 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Arial"/>
              </a:rPr>
              <a:t>     giving rise to no significant degradation in forecast skill in OSEs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95CE70-0B7A-B6EC-5799-B319BFB06DBF}"/>
              </a:ext>
            </a:extLst>
          </p:cNvPr>
          <p:cNvGrpSpPr/>
          <p:nvPr/>
        </p:nvGrpSpPr>
        <p:grpSpPr>
          <a:xfrm>
            <a:off x="1618186" y="3294732"/>
            <a:ext cx="8541813" cy="2521868"/>
            <a:chOff x="753448" y="2432179"/>
            <a:chExt cx="7683176" cy="21343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22ACEF-EF57-E09D-358E-09B3F152F510}"/>
                </a:ext>
              </a:extLst>
            </p:cNvPr>
            <p:cNvSpPr txBox="1"/>
            <p:nvPr/>
          </p:nvSpPr>
          <p:spPr>
            <a:xfrm>
              <a:off x="7741963" y="4227640"/>
              <a:ext cx="489874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2020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D9A29DF-C7C3-61F0-B27A-090473169620}"/>
                </a:ext>
              </a:extLst>
            </p:cNvPr>
            <p:cNvCxnSpPr>
              <a:cxnSpLocks/>
            </p:cNvCxnSpPr>
            <p:nvPr/>
          </p:nvCxnSpPr>
          <p:spPr>
            <a:xfrm>
              <a:off x="2171928" y="3669135"/>
              <a:ext cx="6264696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56263F-19E5-A624-77B8-7A5B675B4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312" y="2571750"/>
              <a:ext cx="0" cy="1096552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0FB64F-149E-6984-B213-8511ED9679E8}"/>
                </a:ext>
              </a:extLst>
            </p:cNvPr>
            <p:cNvSpPr txBox="1"/>
            <p:nvPr/>
          </p:nvSpPr>
          <p:spPr>
            <a:xfrm>
              <a:off x="1926991" y="4245057"/>
              <a:ext cx="489874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1950</a:t>
              </a:r>
            </a:p>
          </p:txBody>
        </p:sp>
        <p:sp>
          <p:nvSpPr>
            <p:cNvPr id="11" name="Trapezoid 14">
              <a:extLst>
                <a:ext uri="{FF2B5EF4-FFF2-40B4-BE49-F238E27FC236}">
                  <a16:creationId xmlns:a16="http://schemas.microsoft.com/office/drawing/2014/main" id="{CB29FF4B-34F6-E00C-5587-27D4D4314E10}"/>
                </a:ext>
              </a:extLst>
            </p:cNvPr>
            <p:cNvSpPr/>
            <p:nvPr/>
          </p:nvSpPr>
          <p:spPr>
            <a:xfrm rot="5400000">
              <a:off x="4601256" y="796784"/>
              <a:ext cx="901981" cy="5743870"/>
            </a:xfrm>
            <a:prstGeom prst="trapezoid">
              <a:avLst>
                <a:gd name="adj" fmla="val 41763"/>
              </a:avLst>
            </a:prstGeom>
            <a:noFill/>
            <a:ln w="635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087E9B-EF92-0B49-4E66-783670F43D29}"/>
                </a:ext>
              </a:extLst>
            </p:cNvPr>
            <p:cNvSpPr txBox="1"/>
            <p:nvPr/>
          </p:nvSpPr>
          <p:spPr>
            <a:xfrm>
              <a:off x="1585508" y="2432179"/>
              <a:ext cx="529949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U</a:t>
              </a:r>
              <a:r>
                <a:rPr kumimoji="0" lang="en-GB" sz="1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m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(x)</a:t>
              </a:r>
            </a:p>
          </p:txBody>
        </p:sp>
        <p:sp>
          <p:nvSpPr>
            <p:cNvPr id="16" name="Trapezoid 17">
              <a:extLst>
                <a:ext uri="{FF2B5EF4-FFF2-40B4-BE49-F238E27FC236}">
                  <a16:creationId xmlns:a16="http://schemas.microsoft.com/office/drawing/2014/main" id="{E849B5CB-38E9-5870-579B-4212D531794C}"/>
                </a:ext>
              </a:extLst>
            </p:cNvPr>
            <p:cNvSpPr/>
            <p:nvPr/>
          </p:nvSpPr>
          <p:spPr>
            <a:xfrm rot="5400000">
              <a:off x="2047808" y="3611517"/>
              <a:ext cx="874507" cy="91117"/>
            </a:xfrm>
            <a:prstGeom prst="trapezoid">
              <a:avLst>
                <a:gd name="adj" fmla="val 24893"/>
              </a:avLst>
            </a:prstGeom>
            <a:solidFill>
              <a:schemeClr val="accent6">
                <a:lumMod val="20000"/>
                <a:lumOff val="80000"/>
                <a:alpha val="55000"/>
              </a:schemeClr>
            </a:solidFill>
            <a:ln w="6350" cap="flat">
              <a:solidFill>
                <a:srgbClr val="FF0000">
                  <a:alpha val="38000"/>
                </a:srgb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727B80EE-9BBC-B1FE-DEC1-26A77A03DD44}"/>
                </a:ext>
              </a:extLst>
            </p:cNvPr>
            <p:cNvSpPr/>
            <p:nvPr/>
          </p:nvSpPr>
          <p:spPr>
            <a:xfrm>
              <a:off x="1816525" y="3187023"/>
              <a:ext cx="298932" cy="914400"/>
            </a:xfrm>
            <a:prstGeom prst="leftBrac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FF08D2-D5F0-A405-BBCA-DB6FC95315DC}"/>
                </a:ext>
              </a:extLst>
            </p:cNvPr>
            <p:cNvSpPr txBox="1"/>
            <p:nvPr/>
          </p:nvSpPr>
          <p:spPr>
            <a:xfrm>
              <a:off x="753448" y="3120026"/>
              <a:ext cx="1077830" cy="1446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Spread in mean state due to different </a:t>
              </a: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plausible*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 model error 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parameters &amp; model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forcings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 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6" name="Trapezoid 21">
              <a:extLst>
                <a:ext uri="{FF2B5EF4-FFF2-40B4-BE49-F238E27FC236}">
                  <a16:creationId xmlns:a16="http://schemas.microsoft.com/office/drawing/2014/main" id="{8805A90C-8A2F-03DD-A961-339CB68A0D56}"/>
                </a:ext>
              </a:extLst>
            </p:cNvPr>
            <p:cNvSpPr/>
            <p:nvPr/>
          </p:nvSpPr>
          <p:spPr>
            <a:xfrm rot="5400000">
              <a:off x="3896580" y="3630050"/>
              <a:ext cx="623541" cy="91118"/>
            </a:xfrm>
            <a:prstGeom prst="trapezoid">
              <a:avLst>
                <a:gd name="adj" fmla="val 24893"/>
              </a:avLst>
            </a:prstGeom>
            <a:solidFill>
              <a:schemeClr val="accent6">
                <a:lumMod val="20000"/>
                <a:lumOff val="80000"/>
                <a:alpha val="55000"/>
              </a:schemeClr>
            </a:solidFill>
            <a:ln w="6350" cap="flat">
              <a:solidFill>
                <a:srgbClr val="FF0000">
                  <a:alpha val="38000"/>
                </a:srgb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8" name="Trapezoid 22">
              <a:extLst>
                <a:ext uri="{FF2B5EF4-FFF2-40B4-BE49-F238E27FC236}">
                  <a16:creationId xmlns:a16="http://schemas.microsoft.com/office/drawing/2014/main" id="{49561DE1-B71B-B922-B138-9C127BB76136}"/>
                </a:ext>
              </a:extLst>
            </p:cNvPr>
            <p:cNvSpPr/>
            <p:nvPr/>
          </p:nvSpPr>
          <p:spPr>
            <a:xfrm rot="5400000">
              <a:off x="5693736" y="3629483"/>
              <a:ext cx="424996" cy="77637"/>
            </a:xfrm>
            <a:prstGeom prst="trapezoid">
              <a:avLst>
                <a:gd name="adj" fmla="val 24893"/>
              </a:avLst>
            </a:prstGeom>
            <a:solidFill>
              <a:schemeClr val="accent6">
                <a:lumMod val="20000"/>
                <a:lumOff val="80000"/>
                <a:alpha val="55000"/>
              </a:schemeClr>
            </a:solidFill>
            <a:ln w="6350" cap="flat">
              <a:solidFill>
                <a:srgbClr val="FF0000">
                  <a:alpha val="38000"/>
                </a:srgb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9" name="Trapezoid 23">
              <a:extLst>
                <a:ext uri="{FF2B5EF4-FFF2-40B4-BE49-F238E27FC236}">
                  <a16:creationId xmlns:a16="http://schemas.microsoft.com/office/drawing/2014/main" id="{A911A9CA-F754-6216-5947-37C345876D96}"/>
                </a:ext>
              </a:extLst>
            </p:cNvPr>
            <p:cNvSpPr/>
            <p:nvPr/>
          </p:nvSpPr>
          <p:spPr>
            <a:xfrm rot="5400000" flipH="1">
              <a:off x="7606261" y="3627884"/>
              <a:ext cx="173683" cy="77639"/>
            </a:xfrm>
            <a:prstGeom prst="trapezoid">
              <a:avLst>
                <a:gd name="adj" fmla="val 24893"/>
              </a:avLst>
            </a:prstGeom>
            <a:solidFill>
              <a:schemeClr val="accent6">
                <a:lumMod val="20000"/>
                <a:lumOff val="80000"/>
                <a:alpha val="55000"/>
              </a:schemeClr>
            </a:solidFill>
            <a:ln w="6350" cap="flat">
              <a:solidFill>
                <a:srgbClr val="FF0000">
                  <a:alpha val="38000"/>
                </a:srgb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420087C-FFCD-6601-8A19-9D9FD7A6C3B9}"/>
                </a:ext>
              </a:extLst>
            </p:cNvPr>
            <p:cNvCxnSpPr>
              <a:cxnSpLocks/>
            </p:cNvCxnSpPr>
            <p:nvPr/>
          </p:nvCxnSpPr>
          <p:spPr>
            <a:xfrm>
              <a:off x="2485061" y="2911921"/>
              <a:ext cx="0" cy="244167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371466E-63A9-DBD6-8FBE-FC9344ABB743}"/>
                </a:ext>
              </a:extLst>
            </p:cNvPr>
            <p:cNvCxnSpPr>
              <a:cxnSpLocks/>
            </p:cNvCxnSpPr>
            <p:nvPr/>
          </p:nvCxnSpPr>
          <p:spPr>
            <a:xfrm>
              <a:off x="4229413" y="2933741"/>
              <a:ext cx="0" cy="286081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ED653E5-6591-9EDF-BEFE-BB7D7296D98A}"/>
                </a:ext>
              </a:extLst>
            </p:cNvPr>
            <p:cNvCxnSpPr>
              <a:cxnSpLocks/>
            </p:cNvCxnSpPr>
            <p:nvPr/>
          </p:nvCxnSpPr>
          <p:spPr>
            <a:xfrm>
              <a:off x="5913506" y="2932484"/>
              <a:ext cx="0" cy="44720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4613843-DA8C-D38D-1FF5-E8A1629101FD}"/>
                </a:ext>
              </a:extLst>
            </p:cNvPr>
            <p:cNvCxnSpPr>
              <a:cxnSpLocks/>
            </p:cNvCxnSpPr>
            <p:nvPr/>
          </p:nvCxnSpPr>
          <p:spPr>
            <a:xfrm>
              <a:off x="7689404" y="2932484"/>
              <a:ext cx="0" cy="61358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A04FA5A-8F57-0308-0453-ADC99B2EDA75}"/>
                </a:ext>
              </a:extLst>
            </p:cNvPr>
            <p:cNvCxnSpPr/>
            <p:nvPr/>
          </p:nvCxnSpPr>
          <p:spPr>
            <a:xfrm>
              <a:off x="2485061" y="2911921"/>
              <a:ext cx="5204343" cy="2056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5B25F4-052D-9C11-6ADB-A425EF0AE18F}"/>
                </a:ext>
              </a:extLst>
            </p:cNvPr>
            <p:cNvSpPr txBox="1"/>
            <p:nvPr/>
          </p:nvSpPr>
          <p:spPr>
            <a:xfrm>
              <a:off x="2789810" y="2605386"/>
              <a:ext cx="4200826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Sample time dependence due to changing observing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9583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B9B1-2B5D-40E5-BE26-95135B98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Possible approaches to determining mean-state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0CF8A-33CC-402B-818D-5073807D6F37}"/>
              </a:ext>
            </a:extLst>
          </p:cNvPr>
          <p:cNvSpPr txBox="1"/>
          <p:nvPr/>
        </p:nvSpPr>
        <p:spPr>
          <a:xfrm>
            <a:off x="1493953" y="1080510"/>
            <a:ext cx="9751435" cy="2585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The observing system component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Defined here as -  “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uncertainty in mean state arising from uncorrected biases in the observing system &amp; choice of observing system configuration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”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OSEs with different plausible configurations of observing system, for each epoch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Simplest approach: withdraw ‘redundant’ components of observing system and evaluate change in the mean state (next slide) 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Other factors:  choice of observational data, bias model, QC/thinning, observation errors, …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D96031-BBDA-2C84-28B5-19243B2A7B96}"/>
              </a:ext>
            </a:extLst>
          </p:cNvPr>
          <p:cNvGrpSpPr/>
          <p:nvPr/>
        </p:nvGrpSpPr>
        <p:grpSpPr>
          <a:xfrm>
            <a:off x="1616822" y="3764943"/>
            <a:ext cx="8847978" cy="2445357"/>
            <a:chOff x="467099" y="2432179"/>
            <a:chExt cx="8123167" cy="21206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B4FAD2-45AB-A0CB-23D0-58EE687987C7}"/>
                </a:ext>
              </a:extLst>
            </p:cNvPr>
            <p:cNvSpPr txBox="1"/>
            <p:nvPr/>
          </p:nvSpPr>
          <p:spPr>
            <a:xfrm>
              <a:off x="8100392" y="4245056"/>
              <a:ext cx="489874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2020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32636EA-D431-00EE-A12C-A996BEE0B1BB}"/>
                </a:ext>
              </a:extLst>
            </p:cNvPr>
            <p:cNvCxnSpPr>
              <a:cxnSpLocks/>
            </p:cNvCxnSpPr>
            <p:nvPr/>
          </p:nvCxnSpPr>
          <p:spPr>
            <a:xfrm>
              <a:off x="2171928" y="3669135"/>
              <a:ext cx="6264696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4A79C04-A467-897D-19B5-85D428847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312" y="2571750"/>
              <a:ext cx="0" cy="1096552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212D3C-2039-F352-1FDE-D48919A7CBB6}"/>
                </a:ext>
              </a:extLst>
            </p:cNvPr>
            <p:cNvSpPr txBox="1"/>
            <p:nvPr/>
          </p:nvSpPr>
          <p:spPr>
            <a:xfrm>
              <a:off x="1926991" y="4245057"/>
              <a:ext cx="489874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1950</a:t>
              </a:r>
            </a:p>
          </p:txBody>
        </p:sp>
        <p:sp>
          <p:nvSpPr>
            <p:cNvPr id="11" name="Trapezoid 14">
              <a:extLst>
                <a:ext uri="{FF2B5EF4-FFF2-40B4-BE49-F238E27FC236}">
                  <a16:creationId xmlns:a16="http://schemas.microsoft.com/office/drawing/2014/main" id="{7E5D9855-7876-ECC2-E62B-24ED584ED094}"/>
                </a:ext>
              </a:extLst>
            </p:cNvPr>
            <p:cNvSpPr/>
            <p:nvPr/>
          </p:nvSpPr>
          <p:spPr>
            <a:xfrm rot="5400000">
              <a:off x="4601256" y="796784"/>
              <a:ext cx="901981" cy="5743870"/>
            </a:xfrm>
            <a:prstGeom prst="trapezoid">
              <a:avLst>
                <a:gd name="adj" fmla="val 41763"/>
              </a:avLst>
            </a:prstGeom>
            <a:noFill/>
            <a:ln w="635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4D041A-74FF-9AF1-F8F4-07534A818AD0}"/>
                </a:ext>
              </a:extLst>
            </p:cNvPr>
            <p:cNvSpPr txBox="1"/>
            <p:nvPr/>
          </p:nvSpPr>
          <p:spPr>
            <a:xfrm>
              <a:off x="1585508" y="2432179"/>
              <a:ext cx="497889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U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o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(x)</a:t>
              </a:r>
            </a:p>
          </p:txBody>
        </p:sp>
        <p:sp>
          <p:nvSpPr>
            <p:cNvPr id="16" name="Trapezoid 17">
              <a:extLst>
                <a:ext uri="{FF2B5EF4-FFF2-40B4-BE49-F238E27FC236}">
                  <a16:creationId xmlns:a16="http://schemas.microsoft.com/office/drawing/2014/main" id="{E0AC243F-046B-6E5A-0A10-0AC8B71076CA}"/>
                </a:ext>
              </a:extLst>
            </p:cNvPr>
            <p:cNvSpPr/>
            <p:nvPr/>
          </p:nvSpPr>
          <p:spPr>
            <a:xfrm rot="5400000">
              <a:off x="2047808" y="3611517"/>
              <a:ext cx="874507" cy="91117"/>
            </a:xfrm>
            <a:prstGeom prst="trapezoid">
              <a:avLst>
                <a:gd name="adj" fmla="val 24893"/>
              </a:avLst>
            </a:prstGeom>
            <a:solidFill>
              <a:schemeClr val="accent6">
                <a:lumMod val="20000"/>
                <a:lumOff val="80000"/>
                <a:alpha val="55000"/>
              </a:schemeClr>
            </a:solidFill>
            <a:ln w="6350" cap="flat">
              <a:solidFill>
                <a:srgbClr val="FF0000">
                  <a:alpha val="38000"/>
                </a:srgb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A8962AC3-6783-7B3A-D836-91B4BF94992F}"/>
                </a:ext>
              </a:extLst>
            </p:cNvPr>
            <p:cNvSpPr/>
            <p:nvPr/>
          </p:nvSpPr>
          <p:spPr>
            <a:xfrm>
              <a:off x="1816525" y="3187023"/>
              <a:ext cx="298932" cy="914400"/>
            </a:xfrm>
            <a:prstGeom prst="leftBrac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412427-2714-1719-FAA7-553AF15D243D}"/>
                </a:ext>
              </a:extLst>
            </p:cNvPr>
            <p:cNvSpPr txBox="1"/>
            <p:nvPr/>
          </p:nvSpPr>
          <p:spPr>
            <a:xfrm>
              <a:off x="467099" y="3137064"/>
              <a:ext cx="1349425" cy="938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Spread in mean state due to different </a:t>
              </a: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plausible 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configurations of the observing system</a:t>
              </a:r>
            </a:p>
          </p:txBody>
        </p:sp>
        <p:sp>
          <p:nvSpPr>
            <p:cNvPr id="26" name="Trapezoid 21">
              <a:extLst>
                <a:ext uri="{FF2B5EF4-FFF2-40B4-BE49-F238E27FC236}">
                  <a16:creationId xmlns:a16="http://schemas.microsoft.com/office/drawing/2014/main" id="{CD4A905D-AC8E-867B-6659-4A57D79C749A}"/>
                </a:ext>
              </a:extLst>
            </p:cNvPr>
            <p:cNvSpPr/>
            <p:nvPr/>
          </p:nvSpPr>
          <p:spPr>
            <a:xfrm rot="5400000">
              <a:off x="3896580" y="3630050"/>
              <a:ext cx="623541" cy="91118"/>
            </a:xfrm>
            <a:prstGeom prst="trapezoid">
              <a:avLst>
                <a:gd name="adj" fmla="val 24893"/>
              </a:avLst>
            </a:prstGeom>
            <a:solidFill>
              <a:schemeClr val="accent6">
                <a:lumMod val="20000"/>
                <a:lumOff val="80000"/>
                <a:alpha val="55000"/>
              </a:schemeClr>
            </a:solidFill>
            <a:ln w="6350" cap="flat">
              <a:solidFill>
                <a:srgbClr val="FF0000">
                  <a:alpha val="38000"/>
                </a:srgb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8" name="Trapezoid 22">
              <a:extLst>
                <a:ext uri="{FF2B5EF4-FFF2-40B4-BE49-F238E27FC236}">
                  <a16:creationId xmlns:a16="http://schemas.microsoft.com/office/drawing/2014/main" id="{9813B548-B7DC-4382-B478-F74D67199222}"/>
                </a:ext>
              </a:extLst>
            </p:cNvPr>
            <p:cNvSpPr/>
            <p:nvPr/>
          </p:nvSpPr>
          <p:spPr>
            <a:xfrm rot="5400000">
              <a:off x="5693736" y="3629483"/>
              <a:ext cx="424996" cy="77637"/>
            </a:xfrm>
            <a:prstGeom prst="trapezoid">
              <a:avLst>
                <a:gd name="adj" fmla="val 24893"/>
              </a:avLst>
            </a:prstGeom>
            <a:solidFill>
              <a:schemeClr val="accent6">
                <a:lumMod val="20000"/>
                <a:lumOff val="80000"/>
                <a:alpha val="55000"/>
              </a:schemeClr>
            </a:solidFill>
            <a:ln w="6350" cap="flat">
              <a:solidFill>
                <a:srgbClr val="FF0000">
                  <a:alpha val="38000"/>
                </a:srgb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9" name="Trapezoid 23">
              <a:extLst>
                <a:ext uri="{FF2B5EF4-FFF2-40B4-BE49-F238E27FC236}">
                  <a16:creationId xmlns:a16="http://schemas.microsoft.com/office/drawing/2014/main" id="{73E9218C-B6DA-67AC-006D-17EBC35702B7}"/>
                </a:ext>
              </a:extLst>
            </p:cNvPr>
            <p:cNvSpPr/>
            <p:nvPr/>
          </p:nvSpPr>
          <p:spPr>
            <a:xfrm rot="5400000" flipH="1">
              <a:off x="7606261" y="3627884"/>
              <a:ext cx="173683" cy="77639"/>
            </a:xfrm>
            <a:prstGeom prst="trapezoid">
              <a:avLst>
                <a:gd name="adj" fmla="val 24893"/>
              </a:avLst>
            </a:prstGeom>
            <a:solidFill>
              <a:schemeClr val="accent6">
                <a:lumMod val="20000"/>
                <a:lumOff val="80000"/>
                <a:alpha val="55000"/>
              </a:schemeClr>
            </a:solidFill>
            <a:ln w="6350" cap="flat">
              <a:solidFill>
                <a:srgbClr val="FF0000">
                  <a:alpha val="38000"/>
                </a:srgb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D55F468-5894-D099-7CCF-365C4F057A10}"/>
                </a:ext>
              </a:extLst>
            </p:cNvPr>
            <p:cNvCxnSpPr>
              <a:cxnSpLocks/>
            </p:cNvCxnSpPr>
            <p:nvPr/>
          </p:nvCxnSpPr>
          <p:spPr>
            <a:xfrm>
              <a:off x="2485061" y="2911921"/>
              <a:ext cx="0" cy="244167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2E07F-879E-10E0-5922-4A9E9AA4438F}"/>
                </a:ext>
              </a:extLst>
            </p:cNvPr>
            <p:cNvCxnSpPr>
              <a:cxnSpLocks/>
            </p:cNvCxnSpPr>
            <p:nvPr/>
          </p:nvCxnSpPr>
          <p:spPr>
            <a:xfrm>
              <a:off x="4229413" y="2933741"/>
              <a:ext cx="0" cy="286081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D3256ED-B711-F256-B37F-C57274666127}"/>
                </a:ext>
              </a:extLst>
            </p:cNvPr>
            <p:cNvCxnSpPr>
              <a:cxnSpLocks/>
            </p:cNvCxnSpPr>
            <p:nvPr/>
          </p:nvCxnSpPr>
          <p:spPr>
            <a:xfrm>
              <a:off x="5913506" y="2932484"/>
              <a:ext cx="0" cy="44720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D53ED8C-969D-6604-92B3-323EB29A84D7}"/>
                </a:ext>
              </a:extLst>
            </p:cNvPr>
            <p:cNvCxnSpPr>
              <a:cxnSpLocks/>
            </p:cNvCxnSpPr>
            <p:nvPr/>
          </p:nvCxnSpPr>
          <p:spPr>
            <a:xfrm>
              <a:off x="7689404" y="2932484"/>
              <a:ext cx="0" cy="61358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41AC70-CC7F-75AF-8B84-FA7F39DE701D}"/>
                </a:ext>
              </a:extLst>
            </p:cNvPr>
            <p:cNvCxnSpPr/>
            <p:nvPr/>
          </p:nvCxnSpPr>
          <p:spPr>
            <a:xfrm>
              <a:off x="2485061" y="2911921"/>
              <a:ext cx="5204343" cy="2056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E083AD4-DBA3-0A35-70FC-CD8084CBA4D6}"/>
                </a:ext>
              </a:extLst>
            </p:cNvPr>
            <p:cNvSpPr txBox="1"/>
            <p:nvPr/>
          </p:nvSpPr>
          <p:spPr>
            <a:xfrm>
              <a:off x="2615808" y="2613021"/>
              <a:ext cx="4960649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  <a:sym typeface="Arial"/>
                </a:rPr>
                <a:t>mimic earlier epochs using thinned version of modern observing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577741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DAF69-0DBF-45C9-BD54-E6A6228C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Validating the mean state uncertainties</a:t>
            </a:r>
          </a:p>
        </p:txBody>
      </p:sp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021F6E90-27A2-4A97-BFC1-A9EA2BE12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6" r="1"/>
          <a:stretch/>
        </p:blipFill>
        <p:spPr>
          <a:xfrm>
            <a:off x="7383797" y="3630291"/>
            <a:ext cx="4316561" cy="3120000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DFD7640A-1E5D-4873-B510-E95FCAE064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3" t="6293"/>
          <a:stretch/>
        </p:blipFill>
        <p:spPr>
          <a:xfrm>
            <a:off x="7430175" y="749498"/>
            <a:ext cx="4265173" cy="2923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30F0F6-6973-41B4-89B4-4DB6FB9A3C1A}"/>
              </a:ext>
            </a:extLst>
          </p:cNvPr>
          <p:cNvSpPr txBox="1"/>
          <p:nvPr/>
        </p:nvSpPr>
        <p:spPr>
          <a:xfrm>
            <a:off x="10196611" y="4016787"/>
            <a:ext cx="1953784" cy="21544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Error bars show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    standard  deviation of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     the applied bias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     correction for all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obs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     in the cycle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Bias corrections for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CrIS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mostly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    smaller than the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    radiometric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    uncertainties  (±0.14K)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985FF-AB1C-4416-AC74-238F9AC59513}"/>
              </a:ext>
            </a:extLst>
          </p:cNvPr>
          <p:cNvSpPr txBox="1"/>
          <p:nvPr/>
        </p:nvSpPr>
        <p:spPr>
          <a:xfrm>
            <a:off x="1156939" y="1124745"/>
            <a:ext cx="6014141" cy="5334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38100" rtlCol="0" anchor="t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Several  components of the observing system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could be considered ‘reference’ quality: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GNSS-RO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- direct traceability chain to time standards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GRUAN radiosondes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– available post-2010 in numbers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CrIS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-  well characterised uncertainties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GMI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– reference MW imager mission</a:t>
            </a:r>
          </a:p>
          <a:p>
            <a:pPr marL="380990" marR="0" lvl="0" indent="-38099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Use (a subset of) these observations passively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(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i.e.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withhold from the analysis) to assess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the uncertainty estimates from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benchmark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period in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the ERA6 reanalysis (~ 2010-2020, or 2015-2025)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Benchmark*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 -  defined in this context as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“ associated with robustly defined uncertainties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ideally validated through comparison with traceable independent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measurements ”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(borrowed from CLARREO, TRUTHS 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mission concepts)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96209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7C7F-05D3-1ECD-2006-6D93F6EC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on mean temperatures and </a:t>
            </a:r>
            <a:r>
              <a:rPr lang="en-US" dirty="0" err="1"/>
              <a:t>humidities</a:t>
            </a:r>
            <a:r>
              <a:rPr lang="en-US" dirty="0"/>
              <a:t> 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08A8DB9F-CEE4-1108-4EB7-411BF8E4F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95" b="75290"/>
          <a:stretch/>
        </p:blipFill>
        <p:spPr>
          <a:xfrm>
            <a:off x="735975" y="1153492"/>
            <a:ext cx="4231277" cy="1800000"/>
          </a:xfrm>
          <a:prstGeom prst="rect">
            <a:avLst/>
          </a:prstGeom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7CC1030-353D-ED11-7625-0D72A4D40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43" b="75536"/>
          <a:stretch/>
        </p:blipFill>
        <p:spPr>
          <a:xfrm>
            <a:off x="735976" y="2953492"/>
            <a:ext cx="4231277" cy="18000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0475A7D-1032-1051-DF4A-3F6B7877F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51" b="75536"/>
          <a:stretch/>
        </p:blipFill>
        <p:spPr>
          <a:xfrm>
            <a:off x="735976" y="4753492"/>
            <a:ext cx="4280867" cy="1800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AA548EB-BF8A-A769-E9A6-CF4F33414A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91" t="-244" r="1283" b="4667"/>
          <a:stretch/>
        </p:blipFill>
        <p:spPr>
          <a:xfrm>
            <a:off x="5323553" y="803189"/>
            <a:ext cx="558264" cy="589417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1AE4E1-C63F-E5E5-7453-C9E8B7B8A2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282" b="76216"/>
          <a:stretch/>
        </p:blipFill>
        <p:spPr>
          <a:xfrm>
            <a:off x="5881817" y="1237946"/>
            <a:ext cx="3993439" cy="1631092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644006-4E35-9112-3950-75E4503B17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450" t="9965" r="2880" b="6911"/>
          <a:stretch/>
        </p:blipFill>
        <p:spPr>
          <a:xfrm>
            <a:off x="10219038" y="1421028"/>
            <a:ext cx="464340" cy="4868562"/>
          </a:xfrm>
          <a:prstGeom prst="rect">
            <a:avLst/>
          </a:prstGeom>
        </p:spPr>
      </p:pic>
      <p:pic>
        <p:nvPicPr>
          <p:cNvPr id="14" name="Picture 1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04180D4-3A9B-0F89-37BB-FE87F34F42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44" r="13486" b="76216"/>
          <a:stretch/>
        </p:blipFill>
        <p:spPr>
          <a:xfrm>
            <a:off x="5772812" y="3037946"/>
            <a:ext cx="4102444" cy="1631092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00F554-797F-EF26-9694-78D400EB04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282" b="76216"/>
          <a:stretch/>
        </p:blipFill>
        <p:spPr>
          <a:xfrm>
            <a:off x="5881816" y="4753492"/>
            <a:ext cx="3993440" cy="16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147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CEF9-2AAD-064A-09A3-EE634570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 and background fits to AMSU-A observations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5206514-8FB2-6FD7-AC84-4CBE11597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20" y="1149179"/>
            <a:ext cx="7772400" cy="52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235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A3F7-26D7-E29D-4FD0-6DB5563A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fits to radiosonde temperature observations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D591F6B-8739-1527-A129-83B24A3D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72" y="1198606"/>
            <a:ext cx="7772400" cy="52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17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limate Change">
  <a:themeElements>
    <a:clrScheme name="Climate Chan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limate Chang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limate Chan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538</Words>
  <Application>Microsoft Macintosh PowerPoint</Application>
  <PresentationFormat>Widescreen</PresentationFormat>
  <Paragraphs>92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Office Theme</vt:lpstr>
      <vt:lpstr>5_Climate Change</vt:lpstr>
      <vt:lpstr>PowerPoint Presentation</vt:lpstr>
      <vt:lpstr>Introduction &amp; Aims</vt:lpstr>
      <vt:lpstr>Possible approaches to determining mean-state uncertainty</vt:lpstr>
      <vt:lpstr>Possible approaches to determining mean-state uncertainty</vt:lpstr>
      <vt:lpstr>Validating the mean state uncertainties</vt:lpstr>
      <vt:lpstr>Impact on mean temperatures and humidities </vt:lpstr>
      <vt:lpstr>Analysis and background fits to AMSU-A observations</vt:lpstr>
      <vt:lpstr>Background fits to radiosonde temperature observations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Bell</dc:creator>
  <cp:lastModifiedBy>Frederika Bell</cp:lastModifiedBy>
  <cp:revision>4</cp:revision>
  <dcterms:created xsi:type="dcterms:W3CDTF">2023-03-13T15:36:10Z</dcterms:created>
  <dcterms:modified xsi:type="dcterms:W3CDTF">2025-05-12T09:48:22Z</dcterms:modified>
</cp:coreProperties>
</file>